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359" r:id="rId3"/>
    <p:sldId id="395" r:id="rId4"/>
    <p:sldId id="396" r:id="rId5"/>
    <p:sldId id="362" r:id="rId6"/>
    <p:sldId id="363" r:id="rId7"/>
    <p:sldId id="364" r:id="rId8"/>
    <p:sldId id="397" r:id="rId9"/>
    <p:sldId id="322" r:id="rId10"/>
    <p:sldId id="398" r:id="rId11"/>
    <p:sldId id="399" r:id="rId12"/>
    <p:sldId id="400" r:id="rId13"/>
    <p:sldId id="330" r:id="rId14"/>
    <p:sldId id="331" r:id="rId15"/>
    <p:sldId id="401" r:id="rId16"/>
    <p:sldId id="342" r:id="rId17"/>
    <p:sldId id="403" r:id="rId18"/>
    <p:sldId id="346" r:id="rId19"/>
    <p:sldId id="349" r:id="rId20"/>
    <p:sldId id="350" r:id="rId21"/>
    <p:sldId id="404" r:id="rId22"/>
    <p:sldId id="405" r:id="rId23"/>
    <p:sldId id="406" r:id="rId24"/>
    <p:sldId id="407" r:id="rId25"/>
    <p:sldId id="422" r:id="rId26"/>
    <p:sldId id="410" r:id="rId27"/>
    <p:sldId id="411" r:id="rId28"/>
    <p:sldId id="412" r:id="rId29"/>
    <p:sldId id="421" r:id="rId30"/>
    <p:sldId id="416" r:id="rId31"/>
    <p:sldId id="417" r:id="rId32"/>
    <p:sldId id="418" r:id="rId33"/>
    <p:sldId id="419" r:id="rId34"/>
    <p:sldId id="420" r:id="rId35"/>
    <p:sldId id="414" r:id="rId3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ACA4"/>
    <a:srgbClr val="FFFFFF"/>
    <a:srgbClr val="0070C0"/>
    <a:srgbClr val="4286A7"/>
    <a:srgbClr val="66A2B3"/>
    <a:srgbClr val="49C5A0"/>
    <a:srgbClr val="47B5A4"/>
    <a:srgbClr val="5D5840"/>
    <a:srgbClr val="4A452A"/>
    <a:srgbClr val="4F62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0" autoAdjust="0"/>
    <p:restoredTop sz="93761"/>
  </p:normalViewPr>
  <p:slideViewPr>
    <p:cSldViewPr>
      <p:cViewPr varScale="1">
        <p:scale>
          <a:sx n="92" d="100"/>
          <a:sy n="92" d="100"/>
        </p:scale>
        <p:origin x="44" y="1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baktun-my.sharepoint.com/personal/jsuarez_berumen_com_mx/Documents/Berumen/AMAI/NSE/Programa%20NSE/Revisi&#243;n%20NSE/Difusi&#243;n%20regla%202018/Distribucion%20Gasto%20MTY%20y%20N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baktun-my.sharepoint.com/personal/jsuarez_berumen_com_mx/Documents/Berumen/AMAI/NSE/Programa%20NSE/Revisi&#243;n%20NSE/Difusi&#243;n%20regla%202018/Gr&#225;ficas%20Monterre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baktun-my.sharepoint.com/personal/jsuarez_berumen_com_mx/Documents/Berumen/AMAI/NSE/Programa%20NSE/Revisi&#243;n%20NSE/Difusi&#243;n%20regla%202018/Gr&#225;ficas%20Monterrey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baktun-my.sharepoint.com/personal/jsuarez_berumen_com_mx/Documents/Berumen/AMAI/NSE/Programa%20NSE/Revisi&#243;n%20NSE/Difusi&#243;n%20regla%202018/Gr&#225;ficas%20Monterrey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baktun-my.sharepoint.com/personal/jsuarez_berumen_com_mx/Documents/Berumen/AMAI/NSE/Programa%20NSE/Revisi&#243;n%20NSE/Difusi&#243;n%20regla%202018/Gr&#225;ficas%20Monterrey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691160441632609E-2"/>
          <c:y val="3.2132554123112715E-2"/>
          <c:w val="0.9325485982038032"/>
          <c:h val="0.793011953816158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'Gastos MTY'!$B$1</c:f>
              <c:strCache>
                <c:ptCount val="1"/>
                <c:pt idx="0">
                  <c:v>Alimentos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'Gastos MTY'!$A$2:$A$8</c:f>
              <c:strCache>
                <c:ptCount val="7"/>
                <c:pt idx="0">
                  <c:v>E</c:v>
                </c:pt>
                <c:pt idx="1">
                  <c:v>D</c:v>
                </c:pt>
                <c:pt idx="2">
                  <c:v>D+</c:v>
                </c:pt>
                <c:pt idx="3">
                  <c:v>C-</c:v>
                </c:pt>
                <c:pt idx="4">
                  <c:v>C</c:v>
                </c:pt>
                <c:pt idx="5">
                  <c:v>C+</c:v>
                </c:pt>
                <c:pt idx="6">
                  <c:v>A/B</c:v>
                </c:pt>
              </c:strCache>
            </c:strRef>
          </c:cat>
          <c:val>
            <c:numRef>
              <c:f>'Gastos MTY'!$B$2:$B$8</c:f>
              <c:numCache>
                <c:formatCode>0%</c:formatCode>
                <c:ptCount val="7"/>
                <c:pt idx="0">
                  <c:v>0.50112592402546163</c:v>
                </c:pt>
                <c:pt idx="1">
                  <c:v>0.39481833195706029</c:v>
                </c:pt>
                <c:pt idx="2">
                  <c:v>0.33967998569768482</c:v>
                </c:pt>
                <c:pt idx="3">
                  <c:v>0.33751948875220589</c:v>
                </c:pt>
                <c:pt idx="4">
                  <c:v>0.27921058533303433</c:v>
                </c:pt>
                <c:pt idx="5">
                  <c:v>0.25994895547783342</c:v>
                </c:pt>
                <c:pt idx="6">
                  <c:v>0.19875776397515527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AF-4E65-8359-206918790D82}"/>
            </c:ext>
          </c:extLst>
        </c:ser>
        <c:ser>
          <c:idx val="1"/>
          <c:order val="1"/>
          <c:tx>
            <c:strRef>
              <c:f>'Gastos MTY'!$C$1</c:f>
              <c:strCache>
                <c:ptCount val="1"/>
                <c:pt idx="0">
                  <c:v>Vestido y Calzado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'Gastos MTY'!$A$2:$A$8</c:f>
              <c:strCache>
                <c:ptCount val="7"/>
                <c:pt idx="0">
                  <c:v>E</c:v>
                </c:pt>
                <c:pt idx="1">
                  <c:v>D</c:v>
                </c:pt>
                <c:pt idx="2">
                  <c:v>D+</c:v>
                </c:pt>
                <c:pt idx="3">
                  <c:v>C-</c:v>
                </c:pt>
                <c:pt idx="4">
                  <c:v>C</c:v>
                </c:pt>
                <c:pt idx="5">
                  <c:v>C+</c:v>
                </c:pt>
                <c:pt idx="6">
                  <c:v>A/B</c:v>
                </c:pt>
              </c:strCache>
            </c:strRef>
          </c:cat>
          <c:val>
            <c:numRef>
              <c:f>'Gastos MTY'!$C$2:$C$8</c:f>
              <c:numCache>
                <c:formatCode>0%</c:formatCode>
                <c:ptCount val="7"/>
                <c:pt idx="0">
                  <c:v>3.2612956960387185E-2</c:v>
                </c:pt>
                <c:pt idx="1">
                  <c:v>3.7933526011560692E-2</c:v>
                </c:pt>
                <c:pt idx="2">
                  <c:v>3.0839367122552964E-2</c:v>
                </c:pt>
                <c:pt idx="3">
                  <c:v>3.580790515188377E-2</c:v>
                </c:pt>
                <c:pt idx="4">
                  <c:v>3.9022202287508412E-2</c:v>
                </c:pt>
                <c:pt idx="5">
                  <c:v>4.074109084034408E-2</c:v>
                </c:pt>
                <c:pt idx="6">
                  <c:v>2.9667519181585677E-2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AF-4E65-8359-206918790D82}"/>
            </c:ext>
          </c:extLst>
        </c:ser>
        <c:ser>
          <c:idx val="2"/>
          <c:order val="2"/>
          <c:tx>
            <c:strRef>
              <c:f>'Gastos MTY'!$D$1</c:f>
              <c:strCache>
                <c:ptCount val="1"/>
                <c:pt idx="0">
                  <c:v>Vivienda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'Gastos MTY'!$A$2:$A$8</c:f>
              <c:strCache>
                <c:ptCount val="7"/>
                <c:pt idx="0">
                  <c:v>E</c:v>
                </c:pt>
                <c:pt idx="1">
                  <c:v>D</c:v>
                </c:pt>
                <c:pt idx="2">
                  <c:v>D+</c:v>
                </c:pt>
                <c:pt idx="3">
                  <c:v>C-</c:v>
                </c:pt>
                <c:pt idx="4">
                  <c:v>C</c:v>
                </c:pt>
                <c:pt idx="5">
                  <c:v>C+</c:v>
                </c:pt>
                <c:pt idx="6">
                  <c:v>A/B</c:v>
                </c:pt>
              </c:strCache>
            </c:strRef>
          </c:cat>
          <c:val>
            <c:numRef>
              <c:f>'Gastos MTY'!$D$2:$D$8</c:f>
              <c:numCache>
                <c:formatCode>0%</c:formatCode>
                <c:ptCount val="7"/>
                <c:pt idx="0">
                  <c:v>0.11533850632332053</c:v>
                </c:pt>
                <c:pt idx="1">
                  <c:v>0.12283236994219653</c:v>
                </c:pt>
                <c:pt idx="2">
                  <c:v>0.11553588987217306</c:v>
                </c:pt>
                <c:pt idx="3">
                  <c:v>9.9542549728442439E-2</c:v>
                </c:pt>
                <c:pt idx="4">
                  <c:v>9.1276070867907608E-2</c:v>
                </c:pt>
                <c:pt idx="5">
                  <c:v>0.10492485112014369</c:v>
                </c:pt>
                <c:pt idx="6">
                  <c:v>8.1841432225063945E-2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AF-4E65-8359-206918790D82}"/>
            </c:ext>
          </c:extLst>
        </c:ser>
        <c:ser>
          <c:idx val="3"/>
          <c:order val="3"/>
          <c:tx>
            <c:strRef>
              <c:f>'Gastos MTY'!$E$1</c:f>
              <c:strCache>
                <c:ptCount val="1"/>
                <c:pt idx="0">
                  <c:v>Limpieza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'Gastos MTY'!$A$2:$A$8</c:f>
              <c:strCache>
                <c:ptCount val="7"/>
                <c:pt idx="0">
                  <c:v>E</c:v>
                </c:pt>
                <c:pt idx="1">
                  <c:v>D</c:v>
                </c:pt>
                <c:pt idx="2">
                  <c:v>D+</c:v>
                </c:pt>
                <c:pt idx="3">
                  <c:v>C-</c:v>
                </c:pt>
                <c:pt idx="4">
                  <c:v>C</c:v>
                </c:pt>
                <c:pt idx="5">
                  <c:v>C+</c:v>
                </c:pt>
                <c:pt idx="6">
                  <c:v>A/B</c:v>
                </c:pt>
              </c:strCache>
            </c:strRef>
          </c:cat>
          <c:val>
            <c:numRef>
              <c:f>'Gastos MTY'!$E$2:$E$8</c:f>
              <c:numCache>
                <c:formatCode>0%</c:formatCode>
                <c:ptCount val="7"/>
                <c:pt idx="0">
                  <c:v>5.9657848098269239E-2</c:v>
                </c:pt>
                <c:pt idx="1">
                  <c:v>5.8835672997522709E-2</c:v>
                </c:pt>
                <c:pt idx="2">
                  <c:v>5.0505050505050504E-2</c:v>
                </c:pt>
                <c:pt idx="3">
                  <c:v>4.9000291260472527E-2</c:v>
                </c:pt>
                <c:pt idx="4">
                  <c:v>4.3058981834492041E-2</c:v>
                </c:pt>
                <c:pt idx="5">
                  <c:v>5.5298232347102752E-2</c:v>
                </c:pt>
                <c:pt idx="6">
                  <c:v>5.765436609426379E-2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0AF-4E65-8359-206918790D82}"/>
            </c:ext>
          </c:extLst>
        </c:ser>
        <c:ser>
          <c:idx val="4"/>
          <c:order val="4"/>
          <c:tx>
            <c:strRef>
              <c:f>'Gastos MTY'!$F$1</c:f>
              <c:strCache>
                <c:ptCount val="1"/>
                <c:pt idx="0">
                  <c:v>Salud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'Gastos MTY'!$A$2:$A$8</c:f>
              <c:strCache>
                <c:ptCount val="7"/>
                <c:pt idx="0">
                  <c:v>E</c:v>
                </c:pt>
                <c:pt idx="1">
                  <c:v>D</c:v>
                </c:pt>
                <c:pt idx="2">
                  <c:v>D+</c:v>
                </c:pt>
                <c:pt idx="3">
                  <c:v>C-</c:v>
                </c:pt>
                <c:pt idx="4">
                  <c:v>C</c:v>
                </c:pt>
                <c:pt idx="5">
                  <c:v>C+</c:v>
                </c:pt>
                <c:pt idx="6">
                  <c:v>A/B</c:v>
                </c:pt>
              </c:strCache>
            </c:strRef>
          </c:cat>
          <c:val>
            <c:numRef>
              <c:f>'Gastos MTY'!$F$2:$F$8</c:f>
              <c:numCache>
                <c:formatCode>0%</c:formatCode>
                <c:ptCount val="7"/>
                <c:pt idx="0">
                  <c:v>1.064125521200558E-2</c:v>
                </c:pt>
                <c:pt idx="1">
                  <c:v>9.5736994219653183E-3</c:v>
                </c:pt>
                <c:pt idx="2">
                  <c:v>1.2805041566103513E-2</c:v>
                </c:pt>
                <c:pt idx="3">
                  <c:v>9.988520910788631E-3</c:v>
                </c:pt>
                <c:pt idx="4">
                  <c:v>2.444494281228975E-2</c:v>
                </c:pt>
                <c:pt idx="5">
                  <c:v>2.3064561867851403E-2</c:v>
                </c:pt>
                <c:pt idx="6">
                  <c:v>3.4855681402995983E-2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0AF-4E65-8359-206918790D82}"/>
            </c:ext>
          </c:extLst>
        </c:ser>
        <c:ser>
          <c:idx val="5"/>
          <c:order val="5"/>
          <c:tx>
            <c:strRef>
              <c:f>'Gastos MTY'!$G$1</c:f>
              <c:strCache>
                <c:ptCount val="1"/>
                <c:pt idx="0">
                  <c:v>Transporte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'Gastos MTY'!$A$2:$A$8</c:f>
              <c:strCache>
                <c:ptCount val="7"/>
                <c:pt idx="0">
                  <c:v>E</c:v>
                </c:pt>
                <c:pt idx="1">
                  <c:v>D</c:v>
                </c:pt>
                <c:pt idx="2">
                  <c:v>D+</c:v>
                </c:pt>
                <c:pt idx="3">
                  <c:v>C-</c:v>
                </c:pt>
                <c:pt idx="4">
                  <c:v>C</c:v>
                </c:pt>
                <c:pt idx="5">
                  <c:v>C+</c:v>
                </c:pt>
                <c:pt idx="6">
                  <c:v>A/B</c:v>
                </c:pt>
              </c:strCache>
            </c:strRef>
          </c:cat>
          <c:val>
            <c:numRef>
              <c:f>'Gastos MTY'!$G$2:$G$8</c:f>
              <c:numCache>
                <c:formatCode>0%</c:formatCode>
                <c:ptCount val="7"/>
                <c:pt idx="0">
                  <c:v>0.1567012810047872</c:v>
                </c:pt>
                <c:pt idx="1">
                  <c:v>0.1754748142031379</c:v>
                </c:pt>
                <c:pt idx="2">
                  <c:v>0.25029051577724143</c:v>
                </c:pt>
                <c:pt idx="3">
                  <c:v>0.23129508112460809</c:v>
                </c:pt>
                <c:pt idx="4">
                  <c:v>0.25005606638259698</c:v>
                </c:pt>
                <c:pt idx="5">
                  <c:v>0.26089422440684373</c:v>
                </c:pt>
                <c:pt idx="6">
                  <c:v>0.23090975520643039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0AF-4E65-8359-206918790D82}"/>
            </c:ext>
          </c:extLst>
        </c:ser>
        <c:ser>
          <c:idx val="6"/>
          <c:order val="6"/>
          <c:tx>
            <c:strRef>
              <c:f>'Gastos MTY'!$H$1</c:f>
              <c:strCache>
                <c:ptCount val="1"/>
                <c:pt idx="0">
                  <c:v>Comunicación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'Gastos MTY'!$A$2:$A$8</c:f>
              <c:strCache>
                <c:ptCount val="7"/>
                <c:pt idx="0">
                  <c:v>E</c:v>
                </c:pt>
                <c:pt idx="1">
                  <c:v>D</c:v>
                </c:pt>
                <c:pt idx="2">
                  <c:v>D+</c:v>
                </c:pt>
                <c:pt idx="3">
                  <c:v>C-</c:v>
                </c:pt>
                <c:pt idx="4">
                  <c:v>C</c:v>
                </c:pt>
                <c:pt idx="5">
                  <c:v>C+</c:v>
                </c:pt>
                <c:pt idx="6">
                  <c:v>A/B</c:v>
                </c:pt>
              </c:strCache>
            </c:strRef>
          </c:cat>
          <c:val>
            <c:numRef>
              <c:f>'Gastos MTY'!$H$2:$H$8</c:f>
              <c:numCache>
                <c:formatCode>0%</c:formatCode>
                <c:ptCount val="7"/>
                <c:pt idx="0">
                  <c:v>3.314324894348291E-2</c:v>
                </c:pt>
                <c:pt idx="1">
                  <c:v>3.2514450867052021E-2</c:v>
                </c:pt>
                <c:pt idx="2">
                  <c:v>3.8884419415392869E-2</c:v>
                </c:pt>
                <c:pt idx="3">
                  <c:v>5.6710127297959462E-2</c:v>
                </c:pt>
                <c:pt idx="4">
                  <c:v>6.0888091500336396E-2</c:v>
                </c:pt>
                <c:pt idx="5">
                  <c:v>5.1044522166556389E-2</c:v>
                </c:pt>
                <c:pt idx="6">
                  <c:v>4.0555352575812935E-2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0AF-4E65-8359-206918790D82}"/>
            </c:ext>
          </c:extLst>
        </c:ser>
        <c:ser>
          <c:idx val="7"/>
          <c:order val="7"/>
          <c:tx>
            <c:strRef>
              <c:f>'Gastos MTY'!$I$1</c:f>
              <c:strCache>
                <c:ptCount val="1"/>
                <c:pt idx="0">
                  <c:v>Educacion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'Gastos MTY'!$A$2:$A$8</c:f>
              <c:strCache>
                <c:ptCount val="7"/>
                <c:pt idx="0">
                  <c:v>E</c:v>
                </c:pt>
                <c:pt idx="1">
                  <c:v>D</c:v>
                </c:pt>
                <c:pt idx="2">
                  <c:v>D+</c:v>
                </c:pt>
                <c:pt idx="3">
                  <c:v>C-</c:v>
                </c:pt>
                <c:pt idx="4">
                  <c:v>C</c:v>
                </c:pt>
                <c:pt idx="5">
                  <c:v>C+</c:v>
                </c:pt>
                <c:pt idx="6">
                  <c:v>A/B</c:v>
                </c:pt>
              </c:strCache>
            </c:strRef>
          </c:cat>
          <c:val>
            <c:numRef>
              <c:f>'Gastos MTY'!$I$2:$I$8</c:f>
              <c:numCache>
                <c:formatCode>0%</c:formatCode>
                <c:ptCount val="7"/>
                <c:pt idx="0">
                  <c:v>2.1603583659556214E-2</c:v>
                </c:pt>
                <c:pt idx="1">
                  <c:v>6.2190338563170931E-2</c:v>
                </c:pt>
                <c:pt idx="2">
                  <c:v>6.4583892017520336E-2</c:v>
                </c:pt>
                <c:pt idx="3">
                  <c:v>7.3157777511264926E-2</c:v>
                </c:pt>
                <c:pt idx="4">
                  <c:v>0.10361067503924647</c:v>
                </c:pt>
                <c:pt idx="5">
                  <c:v>8.2994611967104642E-2</c:v>
                </c:pt>
                <c:pt idx="6">
                  <c:v>0.18852758494702229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0AF-4E65-8359-206918790D82}"/>
            </c:ext>
          </c:extLst>
        </c:ser>
        <c:ser>
          <c:idx val="8"/>
          <c:order val="8"/>
          <c:tx>
            <c:strRef>
              <c:f>'Gastos MTY'!$J$1</c:f>
              <c:strCache>
                <c:ptCount val="1"/>
                <c:pt idx="0">
                  <c:v>Esparcimiento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'Gastos MTY'!$A$2:$A$8</c:f>
              <c:strCache>
                <c:ptCount val="7"/>
                <c:pt idx="0">
                  <c:v>E</c:v>
                </c:pt>
                <c:pt idx="1">
                  <c:v>D</c:v>
                </c:pt>
                <c:pt idx="2">
                  <c:v>D+</c:v>
                </c:pt>
                <c:pt idx="3">
                  <c:v>C-</c:v>
                </c:pt>
                <c:pt idx="4">
                  <c:v>C</c:v>
                </c:pt>
                <c:pt idx="5">
                  <c:v>C+</c:v>
                </c:pt>
                <c:pt idx="6">
                  <c:v>A/B</c:v>
                </c:pt>
              </c:strCache>
            </c:strRef>
          </c:cat>
          <c:val>
            <c:numRef>
              <c:f>'Gastos MTY'!$J$2:$J$8</c:f>
              <c:numCache>
                <c:formatCode>0%</c:formatCode>
                <c:ptCount val="7"/>
                <c:pt idx="0">
                  <c:v>6.5946633754999772E-3</c:v>
                </c:pt>
                <c:pt idx="1">
                  <c:v>1.7779727497935591E-2</c:v>
                </c:pt>
                <c:pt idx="2">
                  <c:v>1.4458746759631715E-2</c:v>
                </c:pt>
                <c:pt idx="3">
                  <c:v>2.227285966385115E-2</c:v>
                </c:pt>
                <c:pt idx="4">
                  <c:v>2.2650818569185917E-2</c:v>
                </c:pt>
                <c:pt idx="5">
                  <c:v>2.8263540977408071E-2</c:v>
                </c:pt>
                <c:pt idx="6">
                  <c:v>2.8571428571428571E-2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0AF-4E65-8359-206918790D82}"/>
            </c:ext>
          </c:extLst>
        </c:ser>
        <c:ser>
          <c:idx val="9"/>
          <c:order val="9"/>
          <c:tx>
            <c:strRef>
              <c:f>'Gastos MTY'!$K$1</c:f>
              <c:strCache>
                <c:ptCount val="1"/>
                <c:pt idx="0">
                  <c:v>Personales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'Gastos MTY'!$A$2:$A$8</c:f>
              <c:strCache>
                <c:ptCount val="7"/>
                <c:pt idx="0">
                  <c:v>E</c:v>
                </c:pt>
                <c:pt idx="1">
                  <c:v>D</c:v>
                </c:pt>
                <c:pt idx="2">
                  <c:v>D+</c:v>
                </c:pt>
                <c:pt idx="3">
                  <c:v>C-</c:v>
                </c:pt>
                <c:pt idx="4">
                  <c:v>C</c:v>
                </c:pt>
                <c:pt idx="5">
                  <c:v>C+</c:v>
                </c:pt>
                <c:pt idx="6">
                  <c:v>A/B</c:v>
                </c:pt>
              </c:strCache>
            </c:strRef>
          </c:cat>
          <c:val>
            <c:numRef>
              <c:f>'Gastos MTY'!$K$2:$K$8</c:f>
              <c:numCache>
                <c:formatCode>0%</c:formatCode>
                <c:ptCount val="7"/>
                <c:pt idx="0">
                  <c:v>6.1513870039104281E-2</c:v>
                </c:pt>
                <c:pt idx="1">
                  <c:v>7.7931461601981833E-2</c:v>
                </c:pt>
                <c:pt idx="2">
                  <c:v>7.2852417985161344E-2</c:v>
                </c:pt>
                <c:pt idx="3">
                  <c:v>7.5385063477650047E-2</c:v>
                </c:pt>
                <c:pt idx="4">
                  <c:v>7.1316438663377432E-2</c:v>
                </c:pt>
                <c:pt idx="5">
                  <c:v>7.117875035447585E-2</c:v>
                </c:pt>
                <c:pt idx="6">
                  <c:v>7.5264888564121307E-2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0AF-4E65-8359-206918790D82}"/>
            </c:ext>
          </c:extLst>
        </c:ser>
        <c:ser>
          <c:idx val="10"/>
          <c:order val="10"/>
          <c:tx>
            <c:strRef>
              <c:f>'Gastos MTY'!$L$1</c:f>
              <c:strCache>
                <c:ptCount val="1"/>
                <c:pt idx="0">
                  <c:v>Otros Gastos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'Gastos MTY'!$A$2:$A$8</c:f>
              <c:strCache>
                <c:ptCount val="7"/>
                <c:pt idx="0">
                  <c:v>E</c:v>
                </c:pt>
                <c:pt idx="1">
                  <c:v>D</c:v>
                </c:pt>
                <c:pt idx="2">
                  <c:v>D+</c:v>
                </c:pt>
                <c:pt idx="3">
                  <c:v>C-</c:v>
                </c:pt>
                <c:pt idx="4">
                  <c:v>C</c:v>
                </c:pt>
                <c:pt idx="5">
                  <c:v>C+</c:v>
                </c:pt>
                <c:pt idx="6">
                  <c:v>A/B</c:v>
                </c:pt>
              </c:strCache>
            </c:strRef>
          </c:cat>
          <c:val>
            <c:numRef>
              <c:f>'Gastos MTY'!$L$2:$L$8</c:f>
              <c:numCache>
                <c:formatCode>0%</c:formatCode>
                <c:ptCount val="7"/>
                <c:pt idx="0">
                  <c:v>1.066862358125315E-3</c:v>
                </c:pt>
                <c:pt idx="1">
                  <c:v>1.0115606936416185E-2</c:v>
                </c:pt>
                <c:pt idx="2">
                  <c:v>9.5646732814874402E-3</c:v>
                </c:pt>
                <c:pt idx="3">
                  <c:v>9.3203351208730953E-3</c:v>
                </c:pt>
                <c:pt idx="4">
                  <c:v>1.4465126710024669E-2</c:v>
                </c:pt>
                <c:pt idx="5">
                  <c:v>2.1646658474335948E-2</c:v>
                </c:pt>
                <c:pt idx="6">
                  <c:v>3.3394227256119839E-2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0AF-4E65-8359-206918790D8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15537359"/>
        <c:axId val="2069822560"/>
      </c:barChart>
      <c:catAx>
        <c:axId val="3155373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69822560"/>
        <c:crosses val="autoZero"/>
        <c:auto val="1"/>
        <c:lblAlgn val="ctr"/>
        <c:lblOffset val="100"/>
        <c:noMultiLvlLbl val="0"/>
      </c:catAx>
      <c:valAx>
        <c:axId val="2069822560"/>
        <c:scaling>
          <c:orientation val="minMax"/>
          <c:max val="1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5537359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7428742014246082E-3"/>
          <c:y val="0.91533591371203582"/>
          <c:w val="0.99025712579857539"/>
          <c:h val="8.46640862879642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'Datos MTY'!$B$24</c:f>
              <c:strCache>
                <c:ptCount val="1"/>
                <c:pt idx="0">
                  <c:v>Promedio Monterrey</c:v>
                </c:pt>
              </c:strCache>
            </c:strRef>
          </c:tx>
          <c:spPr>
            <a:solidFill>
              <a:srgbClr val="0070C0">
                <a:alpha val="77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MTY'!$A$25:$A$31</c:f>
              <c:strCache>
                <c:ptCount val="7"/>
                <c:pt idx="0">
                  <c:v>A/B</c:v>
                </c:pt>
                <c:pt idx="1">
                  <c:v>C+</c:v>
                </c:pt>
                <c:pt idx="2">
                  <c:v>C</c:v>
                </c:pt>
                <c:pt idx="3">
                  <c:v>C-</c:v>
                </c:pt>
                <c:pt idx="4">
                  <c:v>D+</c:v>
                </c:pt>
                <c:pt idx="5">
                  <c:v>D</c:v>
                </c:pt>
                <c:pt idx="6">
                  <c:v>E</c:v>
                </c:pt>
              </c:strCache>
            </c:strRef>
          </c:cat>
          <c:val>
            <c:numRef>
              <c:f>'Datos MTY'!$B$25:$B$31</c:f>
              <c:numCache>
                <c:formatCode>0.0</c:formatCode>
                <c:ptCount val="7"/>
                <c:pt idx="0">
                  <c:v>2.7821129999999998</c:v>
                </c:pt>
                <c:pt idx="1">
                  <c:v>2.6072289999999998</c:v>
                </c:pt>
                <c:pt idx="2">
                  <c:v>2.3112810000000001</c:v>
                </c:pt>
                <c:pt idx="3">
                  <c:v>2.0868199999999999</c:v>
                </c:pt>
                <c:pt idx="4">
                  <c:v>1.853443</c:v>
                </c:pt>
                <c:pt idx="5">
                  <c:v>1.8286979999999999</c:v>
                </c:pt>
                <c:pt idx="6">
                  <c:v>1.324438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DF-4D12-981A-F6571987456A}"/>
            </c:ext>
          </c:extLst>
        </c:ser>
        <c:ser>
          <c:idx val="1"/>
          <c:order val="1"/>
          <c:tx>
            <c:strRef>
              <c:f>'Datos MTY'!$C$24</c:f>
              <c:strCache>
                <c:ptCount val="1"/>
                <c:pt idx="0">
                  <c:v>Promedio Nuevo León</c:v>
                </c:pt>
              </c:strCache>
            </c:strRef>
          </c:tx>
          <c:spPr>
            <a:solidFill>
              <a:srgbClr val="C00000">
                <a:alpha val="83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MTY'!$A$25:$A$31</c:f>
              <c:strCache>
                <c:ptCount val="7"/>
                <c:pt idx="0">
                  <c:v>A/B</c:v>
                </c:pt>
                <c:pt idx="1">
                  <c:v>C+</c:v>
                </c:pt>
                <c:pt idx="2">
                  <c:v>C</c:v>
                </c:pt>
                <c:pt idx="3">
                  <c:v>C-</c:v>
                </c:pt>
                <c:pt idx="4">
                  <c:v>D+</c:v>
                </c:pt>
                <c:pt idx="5">
                  <c:v>D</c:v>
                </c:pt>
                <c:pt idx="6">
                  <c:v>E</c:v>
                </c:pt>
              </c:strCache>
            </c:strRef>
          </c:cat>
          <c:val>
            <c:numRef>
              <c:f>'Datos MTY'!$C$25:$C$31</c:f>
              <c:numCache>
                <c:formatCode>General</c:formatCode>
                <c:ptCount val="7"/>
                <c:pt idx="0">
                  <c:v>2.8</c:v>
                </c:pt>
                <c:pt idx="1">
                  <c:v>2.6</c:v>
                </c:pt>
                <c:pt idx="2">
                  <c:v>2.2999999999999998</c:v>
                </c:pt>
                <c:pt idx="3">
                  <c:v>2.1</c:v>
                </c:pt>
                <c:pt idx="4">
                  <c:v>1.8</c:v>
                </c:pt>
                <c:pt idx="5">
                  <c:v>1.8</c:v>
                </c:pt>
                <c:pt idx="6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DF-4D12-981A-F6571987456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63802032"/>
        <c:axId val="2043595952"/>
      </c:barChart>
      <c:catAx>
        <c:axId val="2063802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43595952"/>
        <c:crosses val="autoZero"/>
        <c:auto val="1"/>
        <c:lblAlgn val="ctr"/>
        <c:lblOffset val="100"/>
        <c:noMultiLvlLbl val="0"/>
      </c:catAx>
      <c:valAx>
        <c:axId val="204359595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2063802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bg2">
            <a:lumMod val="9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/>
              <a:t>Promedio de autos Monterrey y Nuevo León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'Datos MTY'!$B$35</c:f>
              <c:strCache>
                <c:ptCount val="1"/>
                <c:pt idx="0">
                  <c:v>Promedio Monterrey</c:v>
                </c:pt>
              </c:strCache>
            </c:strRef>
          </c:tx>
          <c:spPr>
            <a:solidFill>
              <a:srgbClr val="0070C0">
                <a:alpha val="81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MTY'!$A$36:$A$41</c:f>
              <c:strCache>
                <c:ptCount val="6"/>
                <c:pt idx="0">
                  <c:v>A/B</c:v>
                </c:pt>
                <c:pt idx="1">
                  <c:v>C+</c:v>
                </c:pt>
                <c:pt idx="2">
                  <c:v>C</c:v>
                </c:pt>
                <c:pt idx="3">
                  <c:v>C-</c:v>
                </c:pt>
                <c:pt idx="4">
                  <c:v>D+</c:v>
                </c:pt>
                <c:pt idx="5">
                  <c:v>D</c:v>
                </c:pt>
              </c:strCache>
            </c:strRef>
          </c:cat>
          <c:val>
            <c:numRef>
              <c:f>'Datos MTY'!$B$36:$B$41</c:f>
              <c:numCache>
                <c:formatCode>0.00</c:formatCode>
                <c:ptCount val="6"/>
                <c:pt idx="0">
                  <c:v>2.1</c:v>
                </c:pt>
                <c:pt idx="1">
                  <c:v>1.4</c:v>
                </c:pt>
                <c:pt idx="2">
                  <c:v>0.8</c:v>
                </c:pt>
                <c:pt idx="3">
                  <c:v>0.5</c:v>
                </c:pt>
                <c:pt idx="4">
                  <c:v>0.4</c:v>
                </c:pt>
                <c:pt idx="5">
                  <c:v>0.1264391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59-459E-9107-2E9A9F57AC9E}"/>
            </c:ext>
          </c:extLst>
        </c:ser>
        <c:ser>
          <c:idx val="1"/>
          <c:order val="1"/>
          <c:tx>
            <c:strRef>
              <c:f>'Datos MTY'!$C$35</c:f>
              <c:strCache>
                <c:ptCount val="1"/>
                <c:pt idx="0">
                  <c:v>Promedio Nuevo León</c:v>
                </c:pt>
              </c:strCache>
            </c:strRef>
          </c:tx>
          <c:spPr>
            <a:solidFill>
              <a:srgbClr val="C00000">
                <a:alpha val="8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MTY'!$A$36:$A$41</c:f>
              <c:strCache>
                <c:ptCount val="6"/>
                <c:pt idx="0">
                  <c:v>A/B</c:v>
                </c:pt>
                <c:pt idx="1">
                  <c:v>C+</c:v>
                </c:pt>
                <c:pt idx="2">
                  <c:v>C</c:v>
                </c:pt>
                <c:pt idx="3">
                  <c:v>C-</c:v>
                </c:pt>
                <c:pt idx="4">
                  <c:v>D+</c:v>
                </c:pt>
                <c:pt idx="5">
                  <c:v>D</c:v>
                </c:pt>
              </c:strCache>
            </c:strRef>
          </c:cat>
          <c:val>
            <c:numRef>
              <c:f>'Datos MTY'!$C$36:$C$41</c:f>
              <c:numCache>
                <c:formatCode>General</c:formatCode>
                <c:ptCount val="6"/>
                <c:pt idx="0">
                  <c:v>2.1</c:v>
                </c:pt>
                <c:pt idx="1">
                  <c:v>1.4</c:v>
                </c:pt>
                <c:pt idx="2">
                  <c:v>0.9</c:v>
                </c:pt>
                <c:pt idx="3">
                  <c:v>0.6</c:v>
                </c:pt>
                <c:pt idx="4">
                  <c:v>0.5</c:v>
                </c:pt>
                <c:pt idx="5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59-459E-9107-2E9A9F57AC9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12667311"/>
        <c:axId val="612740479"/>
      </c:barChart>
      <c:catAx>
        <c:axId val="612667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612740479"/>
        <c:crosses val="autoZero"/>
        <c:auto val="1"/>
        <c:lblAlgn val="ctr"/>
        <c:lblOffset val="100"/>
        <c:noMultiLvlLbl val="0"/>
      </c:catAx>
      <c:valAx>
        <c:axId val="612740479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6126673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</c:legendEntry>
      <c:overlay val="0"/>
      <c:spPr>
        <a:solidFill>
          <a:schemeClr val="bg2">
            <a:lumMod val="9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818922728587317E-2"/>
          <c:y val="3.1787280045806873E-2"/>
          <c:w val="0.91267264716534269"/>
          <c:h val="0.758020018137160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'Datos MTY'!$B$46</c:f>
              <c:strCache>
                <c:ptCount val="1"/>
                <c:pt idx="0">
                  <c:v>Monterrey</c:v>
                </c:pt>
              </c:strCache>
            </c:strRef>
          </c:tx>
          <c:spPr>
            <a:solidFill>
              <a:srgbClr val="0070C0">
                <a:alpha val="72157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MTY'!$A$47:$A$53</c:f>
              <c:strCache>
                <c:ptCount val="7"/>
                <c:pt idx="0">
                  <c:v>A/B</c:v>
                </c:pt>
                <c:pt idx="1">
                  <c:v>C+</c:v>
                </c:pt>
                <c:pt idx="2">
                  <c:v>C</c:v>
                </c:pt>
                <c:pt idx="3">
                  <c:v>C-</c:v>
                </c:pt>
                <c:pt idx="4">
                  <c:v>D+</c:v>
                </c:pt>
                <c:pt idx="5">
                  <c:v>D</c:v>
                </c:pt>
                <c:pt idx="6">
                  <c:v>E</c:v>
                </c:pt>
              </c:strCache>
            </c:strRef>
          </c:cat>
          <c:val>
            <c:numRef>
              <c:f>'Datos MTY'!$B$47:$B$53</c:f>
              <c:numCache>
                <c:formatCode>0.0</c:formatCode>
                <c:ptCount val="7"/>
                <c:pt idx="0">
                  <c:v>99</c:v>
                </c:pt>
                <c:pt idx="1">
                  <c:v>94.3</c:v>
                </c:pt>
                <c:pt idx="2">
                  <c:v>82.9</c:v>
                </c:pt>
                <c:pt idx="3">
                  <c:v>61.1</c:v>
                </c:pt>
                <c:pt idx="4">
                  <c:v>20.9</c:v>
                </c:pt>
                <c:pt idx="5">
                  <c:v>5.5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BF-4E55-8993-45E37C26FA22}"/>
            </c:ext>
          </c:extLst>
        </c:ser>
        <c:ser>
          <c:idx val="1"/>
          <c:order val="1"/>
          <c:tx>
            <c:strRef>
              <c:f>'Datos MTY'!$C$46</c:f>
              <c:strCache>
                <c:ptCount val="1"/>
                <c:pt idx="0">
                  <c:v>Nuevo León</c:v>
                </c:pt>
              </c:strCache>
            </c:strRef>
          </c:tx>
          <c:spPr>
            <a:solidFill>
              <a:srgbClr val="C00000">
                <a:alpha val="72157"/>
              </a:srgbClr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1.336131002279306E-3"/>
                  <c:y val="-1.77961832558467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499-4288-A7CB-B4570E665C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'Datos MTY'!$A$47:$A$53</c:f>
              <c:strCache>
                <c:ptCount val="7"/>
                <c:pt idx="0">
                  <c:v>A/B</c:v>
                </c:pt>
                <c:pt idx="1">
                  <c:v>C+</c:v>
                </c:pt>
                <c:pt idx="2">
                  <c:v>C</c:v>
                </c:pt>
                <c:pt idx="3">
                  <c:v>C-</c:v>
                </c:pt>
                <c:pt idx="4">
                  <c:v>D+</c:v>
                </c:pt>
                <c:pt idx="5">
                  <c:v>D</c:v>
                </c:pt>
                <c:pt idx="6">
                  <c:v>E</c:v>
                </c:pt>
              </c:strCache>
            </c:strRef>
          </c:cat>
          <c:val>
            <c:numRef>
              <c:f>'Datos MTY'!$C$47:$C$53</c:f>
              <c:numCache>
                <c:formatCode>0.0</c:formatCode>
                <c:ptCount val="7"/>
                <c:pt idx="0">
                  <c:v>99</c:v>
                </c:pt>
                <c:pt idx="1">
                  <c:v>93.5</c:v>
                </c:pt>
                <c:pt idx="2">
                  <c:v>81.400000000000006</c:v>
                </c:pt>
                <c:pt idx="3">
                  <c:v>58.3</c:v>
                </c:pt>
                <c:pt idx="4">
                  <c:v>19.3</c:v>
                </c:pt>
                <c:pt idx="5">
                  <c:v>4.8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BF-4E55-8993-45E37C26FA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3288272"/>
        <c:axId val="2043289968"/>
      </c:barChart>
      <c:catAx>
        <c:axId val="2043288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43289968"/>
        <c:crosses val="autoZero"/>
        <c:auto val="1"/>
        <c:lblAlgn val="ctr"/>
        <c:lblOffset val="100"/>
        <c:noMultiLvlLbl val="0"/>
      </c:catAx>
      <c:valAx>
        <c:axId val="204328996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2043288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703348617830346"/>
          <c:y val="0.92138968106296926"/>
          <c:w val="0.55929433766618519"/>
          <c:h val="6.0814135681183948E-2"/>
        </c:manualLayout>
      </c:layout>
      <c:overlay val="0"/>
      <c:spPr>
        <a:solidFill>
          <a:schemeClr val="bg2">
            <a:lumMod val="9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075847088674E-2"/>
          <c:y val="0.15317147856517935"/>
          <c:w val="0.61002387483966403"/>
          <c:h val="0.7209488918051910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'Datos MTY'!$B$57</c:f>
              <c:strCache>
                <c:ptCount val="1"/>
                <c:pt idx="0">
                  <c:v>Sin instrucción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-7.4001101664694655E-3"/>
                  <c:y val="-5.68933200970501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F0-48E0-BF6B-6CB710AED4B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BF0-48E0-BF6B-6CB710AED4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MTY'!$A$58:$A$64</c:f>
              <c:strCache>
                <c:ptCount val="7"/>
                <c:pt idx="0">
                  <c:v>E</c:v>
                </c:pt>
                <c:pt idx="1">
                  <c:v>D</c:v>
                </c:pt>
                <c:pt idx="2">
                  <c:v>D+</c:v>
                </c:pt>
                <c:pt idx="3">
                  <c:v>C-</c:v>
                </c:pt>
                <c:pt idx="4">
                  <c:v>C</c:v>
                </c:pt>
                <c:pt idx="5">
                  <c:v>C+</c:v>
                </c:pt>
                <c:pt idx="6">
                  <c:v>A/B</c:v>
                </c:pt>
              </c:strCache>
            </c:strRef>
          </c:cat>
          <c:val>
            <c:numRef>
              <c:f>'Datos MTY'!$B$58:$B$64</c:f>
              <c:numCache>
                <c:formatCode>0.0%</c:formatCode>
                <c:ptCount val="7"/>
                <c:pt idx="0">
                  <c:v>0.3407</c:v>
                </c:pt>
                <c:pt idx="1">
                  <c:v>9.7799999999999998E-2</c:v>
                </c:pt>
                <c:pt idx="2">
                  <c:v>2.75E-2</c:v>
                </c:pt>
                <c:pt idx="3">
                  <c:v>1.17E-2</c:v>
                </c:pt>
                <c:pt idx="4">
                  <c:v>1.2699999999999999E-2</c:v>
                </c:pt>
                <c:pt idx="5">
                  <c:v>1.3899999999999999E-2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61-489B-A670-0E1B65B1658E}"/>
            </c:ext>
          </c:extLst>
        </c:ser>
        <c:ser>
          <c:idx val="1"/>
          <c:order val="1"/>
          <c:tx>
            <c:strRef>
              <c:f>'Datos MTY'!$C$57</c:f>
              <c:strCache>
                <c:ptCount val="1"/>
                <c:pt idx="0">
                  <c:v>Primaria incompleta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7.4001101664694603E-3"/>
                  <c:y val="2.84466600485250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BF0-48E0-BF6B-6CB710AED4B2}"/>
                </c:ext>
              </c:extLst>
            </c:dLbl>
            <c:dLbl>
              <c:idx val="5"/>
              <c:layout>
                <c:manualLayout>
                  <c:x val="2.4667033888231419E-3"/>
                  <c:y val="-3.69806580630825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BF0-48E0-BF6B-6CB710AED4B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F0-48E0-BF6B-6CB710AED4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MTY'!$A$58:$A$64</c:f>
              <c:strCache>
                <c:ptCount val="7"/>
                <c:pt idx="0">
                  <c:v>E</c:v>
                </c:pt>
                <c:pt idx="1">
                  <c:v>D</c:v>
                </c:pt>
                <c:pt idx="2">
                  <c:v>D+</c:v>
                </c:pt>
                <c:pt idx="3">
                  <c:v>C-</c:v>
                </c:pt>
                <c:pt idx="4">
                  <c:v>C</c:v>
                </c:pt>
                <c:pt idx="5">
                  <c:v>C+</c:v>
                </c:pt>
                <c:pt idx="6">
                  <c:v>A/B</c:v>
                </c:pt>
              </c:strCache>
            </c:strRef>
          </c:cat>
          <c:val>
            <c:numRef>
              <c:f>'Datos MTY'!$C$58:$C$64</c:f>
              <c:numCache>
                <c:formatCode>0.0%</c:formatCode>
                <c:ptCount val="7"/>
                <c:pt idx="0">
                  <c:v>0.4738</c:v>
                </c:pt>
                <c:pt idx="1">
                  <c:v>0.25309999999999999</c:v>
                </c:pt>
                <c:pt idx="2">
                  <c:v>0.1193</c:v>
                </c:pt>
                <c:pt idx="3">
                  <c:v>5.6599999999999998E-2</c:v>
                </c:pt>
                <c:pt idx="4">
                  <c:v>4.1700000000000001E-2</c:v>
                </c:pt>
                <c:pt idx="5">
                  <c:v>3.7000000000000002E-3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61-489B-A670-0E1B65B1658E}"/>
            </c:ext>
          </c:extLst>
        </c:ser>
        <c:ser>
          <c:idx val="2"/>
          <c:order val="2"/>
          <c:tx>
            <c:strRef>
              <c:f>'Datos MTY'!$D$57</c:f>
              <c:strCache>
                <c:ptCount val="1"/>
                <c:pt idx="0">
                  <c:v>Primaria completa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1.2333516944115766E-2"/>
                  <c:y val="-3.4135992058230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F0-48E0-BF6B-6CB710AED4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MTY'!$A$58:$A$64</c:f>
              <c:strCache>
                <c:ptCount val="7"/>
                <c:pt idx="0">
                  <c:v>E</c:v>
                </c:pt>
                <c:pt idx="1">
                  <c:v>D</c:v>
                </c:pt>
                <c:pt idx="2">
                  <c:v>D+</c:v>
                </c:pt>
                <c:pt idx="3">
                  <c:v>C-</c:v>
                </c:pt>
                <c:pt idx="4">
                  <c:v>C</c:v>
                </c:pt>
                <c:pt idx="5">
                  <c:v>C+</c:v>
                </c:pt>
                <c:pt idx="6">
                  <c:v>A/B</c:v>
                </c:pt>
              </c:strCache>
            </c:strRef>
          </c:cat>
          <c:val>
            <c:numRef>
              <c:f>'Datos MTY'!$D$58:$D$64</c:f>
              <c:numCache>
                <c:formatCode>0.0%</c:formatCode>
                <c:ptCount val="7"/>
                <c:pt idx="0">
                  <c:v>9.6299999999999997E-2</c:v>
                </c:pt>
                <c:pt idx="1">
                  <c:v>0.216</c:v>
                </c:pt>
                <c:pt idx="2">
                  <c:v>0.1484</c:v>
                </c:pt>
                <c:pt idx="3">
                  <c:v>0.15659999999999999</c:v>
                </c:pt>
                <c:pt idx="4">
                  <c:v>8.9700000000000002E-2</c:v>
                </c:pt>
                <c:pt idx="5">
                  <c:v>4.1700000000000001E-2</c:v>
                </c:pt>
                <c:pt idx="6">
                  <c:v>5.3E-3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61-489B-A670-0E1B65B1658E}"/>
            </c:ext>
          </c:extLst>
        </c:ser>
        <c:ser>
          <c:idx val="3"/>
          <c:order val="3"/>
          <c:tx>
            <c:strRef>
              <c:f>'Datos MTY'!$E$57</c:f>
              <c:strCache>
                <c:ptCount val="1"/>
                <c:pt idx="0">
                  <c:v>Secundaria incompleta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1.1100165249704178E-2"/>
                  <c:y val="8.53399801455752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BF0-48E0-BF6B-6CB710AED4B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F0-48E0-BF6B-6CB710AED4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MTY'!$A$58:$A$64</c:f>
              <c:strCache>
                <c:ptCount val="7"/>
                <c:pt idx="0">
                  <c:v>E</c:v>
                </c:pt>
                <c:pt idx="1">
                  <c:v>D</c:v>
                </c:pt>
                <c:pt idx="2">
                  <c:v>D+</c:v>
                </c:pt>
                <c:pt idx="3">
                  <c:v>C-</c:v>
                </c:pt>
                <c:pt idx="4">
                  <c:v>C</c:v>
                </c:pt>
                <c:pt idx="5">
                  <c:v>C+</c:v>
                </c:pt>
                <c:pt idx="6">
                  <c:v>A/B</c:v>
                </c:pt>
              </c:strCache>
            </c:strRef>
          </c:cat>
          <c:val>
            <c:numRef>
              <c:f>'Datos MTY'!$E$58:$E$64</c:f>
              <c:numCache>
                <c:formatCode>0.0%</c:formatCode>
                <c:ptCount val="7"/>
                <c:pt idx="0">
                  <c:v>6.13E-2</c:v>
                </c:pt>
                <c:pt idx="1">
                  <c:v>6.6299999999999998E-2</c:v>
                </c:pt>
                <c:pt idx="2">
                  <c:v>4.0800000000000003E-2</c:v>
                </c:pt>
                <c:pt idx="3">
                  <c:v>1.49E-2</c:v>
                </c:pt>
                <c:pt idx="4">
                  <c:v>1.7899999999999999E-2</c:v>
                </c:pt>
                <c:pt idx="5">
                  <c:v>7.4999999999999997E-3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261-489B-A670-0E1B65B1658E}"/>
            </c:ext>
          </c:extLst>
        </c:ser>
        <c:ser>
          <c:idx val="4"/>
          <c:order val="4"/>
          <c:tx>
            <c:strRef>
              <c:f>'Datos MTY'!$F$57</c:f>
              <c:strCache>
                <c:ptCount val="1"/>
                <c:pt idx="0">
                  <c:v>Secundaria completa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MTY'!$A$58:$A$64</c:f>
              <c:strCache>
                <c:ptCount val="7"/>
                <c:pt idx="0">
                  <c:v>E</c:v>
                </c:pt>
                <c:pt idx="1">
                  <c:v>D</c:v>
                </c:pt>
                <c:pt idx="2">
                  <c:v>D+</c:v>
                </c:pt>
                <c:pt idx="3">
                  <c:v>C-</c:v>
                </c:pt>
                <c:pt idx="4">
                  <c:v>C</c:v>
                </c:pt>
                <c:pt idx="5">
                  <c:v>C+</c:v>
                </c:pt>
                <c:pt idx="6">
                  <c:v>A/B</c:v>
                </c:pt>
              </c:strCache>
            </c:strRef>
          </c:cat>
          <c:val>
            <c:numRef>
              <c:f>'Datos MTY'!$F$58:$F$64</c:f>
              <c:numCache>
                <c:formatCode>0.0%</c:formatCode>
                <c:ptCount val="7"/>
                <c:pt idx="0">
                  <c:v>2.8000000000000001E-2</c:v>
                </c:pt>
                <c:pt idx="1">
                  <c:v>0.30099999999999999</c:v>
                </c:pt>
                <c:pt idx="2">
                  <c:v>0.49480000000000002</c:v>
                </c:pt>
                <c:pt idx="3">
                  <c:v>0.5373</c:v>
                </c:pt>
                <c:pt idx="4">
                  <c:v>0.39500000000000002</c:v>
                </c:pt>
                <c:pt idx="5">
                  <c:v>0.26929999999999998</c:v>
                </c:pt>
                <c:pt idx="6">
                  <c:v>5.6500000000000002E-2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261-489B-A670-0E1B65B1658E}"/>
            </c:ext>
          </c:extLst>
        </c:ser>
        <c:ser>
          <c:idx val="5"/>
          <c:order val="5"/>
          <c:tx>
            <c:strRef>
              <c:f>'Datos MTY'!$G$57</c:f>
              <c:strCache>
                <c:ptCount val="1"/>
                <c:pt idx="0">
                  <c:v>Preparatoria incompleta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4.9334067776463063E-3"/>
                  <c:y val="-2.56019940436725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BF0-48E0-BF6B-6CB710AED4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MTY'!$A$58:$A$64</c:f>
              <c:strCache>
                <c:ptCount val="7"/>
                <c:pt idx="0">
                  <c:v>E</c:v>
                </c:pt>
                <c:pt idx="1">
                  <c:v>D</c:v>
                </c:pt>
                <c:pt idx="2">
                  <c:v>D+</c:v>
                </c:pt>
                <c:pt idx="3">
                  <c:v>C-</c:v>
                </c:pt>
                <c:pt idx="4">
                  <c:v>C</c:v>
                </c:pt>
                <c:pt idx="5">
                  <c:v>C+</c:v>
                </c:pt>
                <c:pt idx="6">
                  <c:v>A/B</c:v>
                </c:pt>
              </c:strCache>
            </c:strRef>
          </c:cat>
          <c:val>
            <c:numRef>
              <c:f>'Datos MTY'!$G$58:$G$64</c:f>
              <c:numCache>
                <c:formatCode>0.0%</c:formatCode>
                <c:ptCount val="7"/>
                <c:pt idx="0">
                  <c:v>0</c:v>
                </c:pt>
                <c:pt idx="1">
                  <c:v>3.4200000000000001E-2</c:v>
                </c:pt>
                <c:pt idx="2">
                  <c:v>7.7600000000000002E-2</c:v>
                </c:pt>
                <c:pt idx="3">
                  <c:v>9.6299999999999997E-2</c:v>
                </c:pt>
                <c:pt idx="4">
                  <c:v>6.2799999999999995E-2</c:v>
                </c:pt>
                <c:pt idx="5">
                  <c:v>6.3100000000000003E-2</c:v>
                </c:pt>
                <c:pt idx="6">
                  <c:v>1.5599999999999999E-2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261-489B-A670-0E1B65B1658E}"/>
            </c:ext>
          </c:extLst>
        </c:ser>
        <c:ser>
          <c:idx val="6"/>
          <c:order val="6"/>
          <c:tx>
            <c:strRef>
              <c:f>'Datos MTY'!$H$57</c:f>
              <c:strCache>
                <c:ptCount val="1"/>
                <c:pt idx="0">
                  <c:v>Preparatoria completa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3.7000550832347301E-3"/>
                  <c:y val="-3.69806580630825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BF0-48E0-BF6B-6CB710AED4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MTY'!$A$58:$A$64</c:f>
              <c:strCache>
                <c:ptCount val="7"/>
                <c:pt idx="0">
                  <c:v>E</c:v>
                </c:pt>
                <c:pt idx="1">
                  <c:v>D</c:v>
                </c:pt>
                <c:pt idx="2">
                  <c:v>D+</c:v>
                </c:pt>
                <c:pt idx="3">
                  <c:v>C-</c:v>
                </c:pt>
                <c:pt idx="4">
                  <c:v>C</c:v>
                </c:pt>
                <c:pt idx="5">
                  <c:v>C+</c:v>
                </c:pt>
                <c:pt idx="6">
                  <c:v>A/B</c:v>
                </c:pt>
              </c:strCache>
            </c:strRef>
          </c:cat>
          <c:val>
            <c:numRef>
              <c:f>'Datos MTY'!$H$58:$H$64</c:f>
              <c:numCache>
                <c:formatCode>0.0%</c:formatCode>
                <c:ptCount val="7"/>
                <c:pt idx="0">
                  <c:v>0</c:v>
                </c:pt>
                <c:pt idx="1">
                  <c:v>2.76E-2</c:v>
                </c:pt>
                <c:pt idx="2">
                  <c:v>9.1600000000000001E-2</c:v>
                </c:pt>
                <c:pt idx="3">
                  <c:v>7.4499999999999997E-2</c:v>
                </c:pt>
                <c:pt idx="4">
                  <c:v>0.2099</c:v>
                </c:pt>
                <c:pt idx="5">
                  <c:v>0.1055</c:v>
                </c:pt>
                <c:pt idx="6">
                  <c:v>2.5100000000000001E-2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261-489B-A670-0E1B65B1658E}"/>
            </c:ext>
          </c:extLst>
        </c:ser>
        <c:ser>
          <c:idx val="7"/>
          <c:order val="7"/>
          <c:tx>
            <c:strRef>
              <c:f>'Datos MTY'!$I$57</c:f>
              <c:strCache>
                <c:ptCount val="1"/>
                <c:pt idx="0">
                  <c:v>Profesional incompleta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BF0-48E0-BF6B-6CB710AED4B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BF0-48E0-BF6B-6CB710AED4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MTY'!$A$58:$A$64</c:f>
              <c:strCache>
                <c:ptCount val="7"/>
                <c:pt idx="0">
                  <c:v>E</c:v>
                </c:pt>
                <c:pt idx="1">
                  <c:v>D</c:v>
                </c:pt>
                <c:pt idx="2">
                  <c:v>D+</c:v>
                </c:pt>
                <c:pt idx="3">
                  <c:v>C-</c:v>
                </c:pt>
                <c:pt idx="4">
                  <c:v>C</c:v>
                </c:pt>
                <c:pt idx="5">
                  <c:v>C+</c:v>
                </c:pt>
                <c:pt idx="6">
                  <c:v>A/B</c:v>
                </c:pt>
              </c:strCache>
            </c:strRef>
          </c:cat>
          <c:val>
            <c:numRef>
              <c:f>'Datos MTY'!$I$58:$I$64</c:f>
              <c:numCache>
                <c:formatCode>0.0%</c:formatCode>
                <c:ptCount val="7"/>
                <c:pt idx="0">
                  <c:v>0</c:v>
                </c:pt>
                <c:pt idx="1">
                  <c:v>3.8999999999999998E-3</c:v>
                </c:pt>
                <c:pt idx="2">
                  <c:v>0</c:v>
                </c:pt>
                <c:pt idx="3">
                  <c:v>3.8699999999999998E-2</c:v>
                </c:pt>
                <c:pt idx="4">
                  <c:v>8.9099999999999999E-2</c:v>
                </c:pt>
                <c:pt idx="5">
                  <c:v>0.13400000000000001</c:v>
                </c:pt>
                <c:pt idx="6">
                  <c:v>6.1699999999999998E-2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261-489B-A670-0E1B65B1658E}"/>
            </c:ext>
          </c:extLst>
        </c:ser>
        <c:ser>
          <c:idx val="8"/>
          <c:order val="8"/>
          <c:tx>
            <c:strRef>
              <c:f>'Datos MTY'!$J$57</c:f>
              <c:strCache>
                <c:ptCount val="1"/>
                <c:pt idx="0">
                  <c:v>Profesional completa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BF0-48E0-BF6B-6CB710AED4B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BF0-48E0-BF6B-6CB710AED4B2}"/>
                </c:ext>
              </c:extLst>
            </c:dLbl>
            <c:dLbl>
              <c:idx val="3"/>
              <c:layout>
                <c:manualLayout>
                  <c:x val="2.4667033888231531E-3"/>
                  <c:y val="-3.1291326053377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BF0-48E0-BF6B-6CB710AED4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MTY'!$A$58:$A$64</c:f>
              <c:strCache>
                <c:ptCount val="7"/>
                <c:pt idx="0">
                  <c:v>E</c:v>
                </c:pt>
                <c:pt idx="1">
                  <c:v>D</c:v>
                </c:pt>
                <c:pt idx="2">
                  <c:v>D+</c:v>
                </c:pt>
                <c:pt idx="3">
                  <c:v>C-</c:v>
                </c:pt>
                <c:pt idx="4">
                  <c:v>C</c:v>
                </c:pt>
                <c:pt idx="5">
                  <c:v>C+</c:v>
                </c:pt>
                <c:pt idx="6">
                  <c:v>A/B</c:v>
                </c:pt>
              </c:strCache>
            </c:strRef>
          </c:cat>
          <c:val>
            <c:numRef>
              <c:f>'Datos MTY'!$J$58:$J$64</c:f>
              <c:numCache>
                <c:formatCode>0.0%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1.35E-2</c:v>
                </c:pt>
                <c:pt idx="4">
                  <c:v>8.1199999999999994E-2</c:v>
                </c:pt>
                <c:pt idx="5">
                  <c:v>0.3463</c:v>
                </c:pt>
                <c:pt idx="6">
                  <c:v>0.51990000000000003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261-489B-A670-0E1B65B1658E}"/>
            </c:ext>
          </c:extLst>
        </c:ser>
        <c:ser>
          <c:idx val="9"/>
          <c:order val="9"/>
          <c:tx>
            <c:strRef>
              <c:f>'Datos MTY'!$K$57</c:f>
              <c:strCache>
                <c:ptCount val="1"/>
                <c:pt idx="0">
                  <c:v>Posgrado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BF0-48E0-BF6B-6CB710AED4B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BF0-48E0-BF6B-6CB710AED4B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BF0-48E0-BF6B-6CB710AED4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MTY'!$A$58:$A$64</c:f>
              <c:strCache>
                <c:ptCount val="7"/>
                <c:pt idx="0">
                  <c:v>E</c:v>
                </c:pt>
                <c:pt idx="1">
                  <c:v>D</c:v>
                </c:pt>
                <c:pt idx="2">
                  <c:v>D+</c:v>
                </c:pt>
                <c:pt idx="3">
                  <c:v>C-</c:v>
                </c:pt>
                <c:pt idx="4">
                  <c:v>C</c:v>
                </c:pt>
                <c:pt idx="5">
                  <c:v>C+</c:v>
                </c:pt>
                <c:pt idx="6">
                  <c:v>A/B</c:v>
                </c:pt>
              </c:strCache>
            </c:strRef>
          </c:cat>
          <c:val>
            <c:numRef>
              <c:f>'Datos MTY'!$K$58:$K$64</c:f>
              <c:numCache>
                <c:formatCode>0.0%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1.49E-2</c:v>
                </c:pt>
                <c:pt idx="6">
                  <c:v>0.31590000000000001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261-489B-A670-0E1B65B165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3689311"/>
        <c:axId val="2124337120"/>
      </c:barChart>
      <c:catAx>
        <c:axId val="163689311"/>
        <c:scaling>
          <c:orientation val="minMax"/>
        </c:scaling>
        <c:delete val="0"/>
        <c:axPos val="l"/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124337120"/>
        <c:crosses val="autoZero"/>
        <c:auto val="1"/>
        <c:lblAlgn val="ctr"/>
        <c:lblOffset val="100"/>
        <c:tickMarkSkip val="1"/>
        <c:noMultiLvlLbl val="0"/>
      </c:catAx>
      <c:valAx>
        <c:axId val="2124337120"/>
        <c:scaling>
          <c:orientation val="minMax"/>
          <c:max val="1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36893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535654158085002"/>
          <c:y val="0.18003667155262315"/>
          <c:w val="0.29984323808621111"/>
          <c:h val="0.65983931892872116"/>
        </c:manualLayout>
      </c:layout>
      <c:overlay val="0"/>
      <c:spPr>
        <a:solidFill>
          <a:srgbClr val="FFFFFF">
            <a:alpha val="78824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8BF0D-DBCF-B84B-BA00-C47A4F087EA2}" type="datetimeFigureOut">
              <a:rPr lang="es-ES_tradnl" smtClean="0"/>
              <a:t>06/06/2018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4AF1E-DE6C-4041-B5D5-7756AA7FE6F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6878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F8C1AE81-C924-4480-B7D2-5BF6A0F5ED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2EA9-0EE6-4393-9214-86D7B7971A6A}" type="datetimeFigureOut">
              <a:rPr lang="es-MX" smtClean="0"/>
              <a:t>06/06/2018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E0E72-4E5D-405D-9A25-8D04AC5B9E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5764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165CBB2A-15AE-4D62-8A19-524EC37989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2EA9-0EE6-4393-9214-86D7B7971A6A}" type="datetimeFigureOut">
              <a:rPr lang="es-MX" smtClean="0"/>
              <a:t>06/06/2018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E0E72-4E5D-405D-9A25-8D04AC5B9E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5197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6DF076BF-92C0-42FA-953D-0AEB77F8A2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2EA9-0EE6-4393-9214-86D7B7971A6A}" type="datetimeFigureOut">
              <a:rPr lang="es-MX" smtClean="0"/>
              <a:t>06/06/2018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E0E72-4E5D-405D-9A25-8D04AC5B9E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2945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>
            <a:extLst>
              <a:ext uri="{FF2B5EF4-FFF2-40B4-BE49-F238E27FC236}">
                <a16:creationId xmlns:a16="http://schemas.microsoft.com/office/drawing/2014/main" id="{FC3029A5-F545-4CB4-9BA2-BB451649D0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2EA9-0EE6-4393-9214-86D7B7971A6A}" type="datetimeFigureOut">
              <a:rPr lang="es-MX" smtClean="0"/>
              <a:t>06/06/2018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E0E72-4E5D-405D-9A25-8D04AC5B9E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2306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2EA9-0EE6-4393-9214-86D7B7971A6A}" type="datetimeFigureOut">
              <a:rPr lang="es-MX" smtClean="0"/>
              <a:t>06/06/2018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E0E72-4E5D-405D-9A25-8D04AC5B9E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1509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2EA9-0EE6-4393-9214-86D7B7971A6A}" type="datetimeFigureOut">
              <a:rPr lang="es-MX" smtClean="0"/>
              <a:t>06/06/2018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E0E72-4E5D-405D-9A25-8D04AC5B9E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9094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2EA9-0EE6-4393-9214-86D7B7971A6A}" type="datetimeFigureOut">
              <a:rPr lang="es-MX" smtClean="0"/>
              <a:t>06/06/2018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E0E72-4E5D-405D-9A25-8D04AC5B9E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7128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2EA9-0EE6-4393-9214-86D7B7971A6A}" type="datetimeFigureOut">
              <a:rPr lang="es-MX" smtClean="0"/>
              <a:t>06/06/2018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E0E72-4E5D-405D-9A25-8D04AC5B9E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45547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2EA9-0EE6-4393-9214-86D7B7971A6A}" type="datetimeFigureOut">
              <a:rPr lang="es-MX" smtClean="0"/>
              <a:t>06/06/2018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E0E72-4E5D-405D-9A25-8D04AC5B9E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2487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2EA9-0EE6-4393-9214-86D7B7971A6A}" type="datetimeFigureOut">
              <a:rPr lang="es-MX" smtClean="0"/>
              <a:t>06/06/2018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E0E72-4E5D-405D-9A25-8D04AC5B9E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1139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F8C1AE81-C924-4480-B7D2-5BF6A0F5ED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2EA9-0EE6-4393-9214-86D7B7971A6A}" type="datetimeFigureOut">
              <a:rPr lang="es-MX" smtClean="0"/>
              <a:t>06/06/2018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E0E72-4E5D-405D-9A25-8D04AC5B9E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6772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F8C1AE81-C924-4480-B7D2-5BF6A0F5ED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2EA9-0EE6-4393-9214-86D7B7971A6A}" type="datetimeFigureOut">
              <a:rPr lang="es-MX" smtClean="0"/>
              <a:t>06/06/2018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E0E72-4E5D-405D-9A25-8D04AC5B9E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2761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F8C1AE81-C924-4480-B7D2-5BF6A0F5ED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2EA9-0EE6-4393-9214-86D7B7971A6A}" type="datetimeFigureOut">
              <a:rPr lang="es-MX" smtClean="0"/>
              <a:t>06/06/2018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E0E72-4E5D-405D-9A25-8D04AC5B9E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9896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F8C1AE81-C924-4480-B7D2-5BF6A0F5ED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2EA9-0EE6-4393-9214-86D7B7971A6A}" type="datetimeFigureOut">
              <a:rPr lang="es-MX" smtClean="0"/>
              <a:t>06/06/2018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E0E72-4E5D-405D-9A25-8D04AC5B9E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6084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F8C1AE81-C924-4480-B7D2-5BF6A0F5ED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2EA9-0EE6-4393-9214-86D7B7971A6A}" type="datetimeFigureOut">
              <a:rPr lang="es-MX" smtClean="0"/>
              <a:t>06/06/2018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E0E72-4E5D-405D-9A25-8D04AC5B9E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5517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F8C1AE81-C924-4480-B7D2-5BF6A0F5ED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2EA9-0EE6-4393-9214-86D7B7971A6A}" type="datetimeFigureOut">
              <a:rPr lang="es-MX" smtClean="0"/>
              <a:t>06/06/2018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E0E72-4E5D-405D-9A25-8D04AC5B9E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2137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F8C1AE81-C924-4480-B7D2-5BF6A0F5ED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2EA9-0EE6-4393-9214-86D7B7971A6A}" type="datetimeFigureOut">
              <a:rPr lang="es-MX" smtClean="0"/>
              <a:t>06/06/2018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E0E72-4E5D-405D-9A25-8D04AC5B9E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397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5E724012-2E0B-40C4-B03A-6D7B0C27BE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2EA9-0EE6-4393-9214-86D7B7971A6A}" type="datetimeFigureOut">
              <a:rPr lang="es-MX" smtClean="0"/>
              <a:t>06/06/2018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E0E72-4E5D-405D-9A25-8D04AC5B9E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3288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42EA9-0EE6-4393-9214-86D7B7971A6A}" type="datetimeFigureOut">
              <a:rPr lang="es-MX" smtClean="0"/>
              <a:t>06/06/2018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E0E72-4E5D-405D-9A25-8D04AC5B9E16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AutoShape 2" descr="Resultado de imagen para poblaciÃ³n ciudad de mexico">
            <a:extLst>
              <a:ext uri="{FF2B5EF4-FFF2-40B4-BE49-F238E27FC236}">
                <a16:creationId xmlns:a16="http://schemas.microsoft.com/office/drawing/2014/main" id="{17654A95-A570-4554-A8D5-04B5F5DA4FD4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816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para gente">
            <a:extLst>
              <a:ext uri="{FF2B5EF4-FFF2-40B4-BE49-F238E27FC236}">
                <a16:creationId xmlns:a16="http://schemas.microsoft.com/office/drawing/2014/main" id="{B7D69B4C-B15A-42F2-821E-0D8E00D06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3">
            <a:extLst>
              <a:ext uri="{FF2B5EF4-FFF2-40B4-BE49-F238E27FC236}">
                <a16:creationId xmlns:a16="http://schemas.microsoft.com/office/drawing/2014/main" id="{F8A32ACA-C986-4C10-ADBD-52B015B759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2" name="Group 7">
            <a:extLst>
              <a:ext uri="{FF2B5EF4-FFF2-40B4-BE49-F238E27FC236}">
                <a16:creationId xmlns:a16="http://schemas.microsoft.com/office/drawing/2014/main" id="{B01EB995-62A2-4CEF-A82C-9C9715BB24B1}"/>
              </a:ext>
            </a:extLst>
          </p:cNvPr>
          <p:cNvGrpSpPr/>
          <p:nvPr/>
        </p:nvGrpSpPr>
        <p:grpSpPr>
          <a:xfrm>
            <a:off x="2927649" y="188640"/>
            <a:ext cx="6336704" cy="6107616"/>
            <a:chOff x="3594403" y="926067"/>
            <a:chExt cx="5003195" cy="5005868"/>
          </a:xfrm>
        </p:grpSpPr>
        <p:grpSp>
          <p:nvGrpSpPr>
            <p:cNvPr id="43" name="Group 6">
              <a:extLst>
                <a:ext uri="{FF2B5EF4-FFF2-40B4-BE49-F238E27FC236}">
                  <a16:creationId xmlns:a16="http://schemas.microsoft.com/office/drawing/2014/main" id="{8A675A3B-CEB7-4A31-AC08-1107F588C8C6}"/>
                </a:ext>
              </a:extLst>
            </p:cNvPr>
            <p:cNvGrpSpPr/>
            <p:nvPr/>
          </p:nvGrpSpPr>
          <p:grpSpPr>
            <a:xfrm>
              <a:off x="3730876" y="2765237"/>
              <a:ext cx="4809866" cy="1103187"/>
              <a:chOff x="3945283" y="2765237"/>
              <a:chExt cx="4809866" cy="1103187"/>
            </a:xfrm>
          </p:grpSpPr>
          <p:sp>
            <p:nvSpPr>
              <p:cNvPr id="55" name="TextBox 1614">
                <a:extLst>
                  <a:ext uri="{FF2B5EF4-FFF2-40B4-BE49-F238E27FC236}">
                    <a16:creationId xmlns:a16="http://schemas.microsoft.com/office/drawing/2014/main" id="{97048A7D-1F37-4342-8843-D669645A0294}"/>
                  </a:ext>
                </a:extLst>
              </p:cNvPr>
              <p:cNvSpPr txBox="1"/>
              <p:nvPr/>
            </p:nvSpPr>
            <p:spPr>
              <a:xfrm>
                <a:off x="3945283" y="2946046"/>
                <a:ext cx="4809866" cy="9081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/>
                  </a:rPr>
                  <a:t>REGLA AMAI 2018 DE NIVEL SOCIOECONÓMICO 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</a:endParaRPr>
              </a:p>
            </p:txBody>
          </p:sp>
          <p:cxnSp>
            <p:nvCxnSpPr>
              <p:cNvPr id="56" name="Straight Connector 1620">
                <a:extLst>
                  <a:ext uri="{FF2B5EF4-FFF2-40B4-BE49-F238E27FC236}">
                    <a16:creationId xmlns:a16="http://schemas.microsoft.com/office/drawing/2014/main" id="{626870A1-D52E-4BC0-A486-CDA54F90680F}"/>
                  </a:ext>
                </a:extLst>
              </p:cNvPr>
              <p:cNvCxnSpPr/>
              <p:nvPr/>
            </p:nvCxnSpPr>
            <p:spPr>
              <a:xfrm>
                <a:off x="4467320" y="3868424"/>
                <a:ext cx="3686175" cy="0"/>
              </a:xfrm>
              <a:prstGeom prst="line">
                <a:avLst/>
              </a:prstGeom>
              <a:noFill/>
              <a:ln w="38100">
                <a:solidFill>
                  <a:sysClr val="window" lastClr="FFFFFF"/>
                </a:solidFill>
              </a:ln>
            </p:spPr>
          </p:cxnSp>
          <p:grpSp>
            <p:nvGrpSpPr>
              <p:cNvPr id="57" name="Group 1641">
                <a:extLst>
                  <a:ext uri="{FF2B5EF4-FFF2-40B4-BE49-F238E27FC236}">
                    <a16:creationId xmlns:a16="http://schemas.microsoft.com/office/drawing/2014/main" id="{0289C1B2-FFE6-4C2D-ACD7-52FA2AF9DF58}"/>
                  </a:ext>
                </a:extLst>
              </p:cNvPr>
              <p:cNvGrpSpPr/>
              <p:nvPr/>
            </p:nvGrpSpPr>
            <p:grpSpPr>
              <a:xfrm>
                <a:off x="4467320" y="2765237"/>
                <a:ext cx="3686175" cy="127655"/>
                <a:chOff x="2896467" y="2952750"/>
                <a:chExt cx="3351068" cy="116050"/>
              </a:xfrm>
            </p:grpSpPr>
            <p:cxnSp>
              <p:nvCxnSpPr>
                <p:cNvPr id="58" name="Straight Connector 1619">
                  <a:extLst>
                    <a:ext uri="{FF2B5EF4-FFF2-40B4-BE49-F238E27FC236}">
                      <a16:creationId xmlns:a16="http://schemas.microsoft.com/office/drawing/2014/main" id="{564F8084-FF95-47AF-B41F-20E0D045F3D8}"/>
                    </a:ext>
                  </a:extLst>
                </p:cNvPr>
                <p:cNvCxnSpPr/>
                <p:nvPr/>
              </p:nvCxnSpPr>
              <p:spPr>
                <a:xfrm>
                  <a:off x="2896467" y="2952750"/>
                  <a:ext cx="3351068" cy="0"/>
                </a:xfrm>
                <a:prstGeom prst="line">
                  <a:avLst/>
                </a:prstGeom>
                <a:noFill/>
                <a:ln w="38100">
                  <a:solidFill>
                    <a:sysClr val="window" lastClr="FFFFFF"/>
                  </a:solidFill>
                </a:ln>
              </p:spPr>
            </p:cxnSp>
            <p:grpSp>
              <p:nvGrpSpPr>
                <p:cNvPr id="61" name="Group 1639">
                  <a:extLst>
                    <a:ext uri="{FF2B5EF4-FFF2-40B4-BE49-F238E27FC236}">
                      <a16:creationId xmlns:a16="http://schemas.microsoft.com/office/drawing/2014/main" id="{7B6AAD5E-ECAE-4F93-BD94-D03D9EA626B9}"/>
                    </a:ext>
                  </a:extLst>
                </p:cNvPr>
                <p:cNvGrpSpPr/>
                <p:nvPr/>
              </p:nvGrpSpPr>
              <p:grpSpPr>
                <a:xfrm>
                  <a:off x="4484592" y="2999703"/>
                  <a:ext cx="174816" cy="69097"/>
                  <a:chOff x="9736138" y="2540000"/>
                  <a:chExt cx="803275" cy="349250"/>
                </a:xfrm>
                <a:gradFill>
                  <a:gsLst>
                    <a:gs pos="0">
                      <a:srgbClr val="2C709D"/>
                    </a:gs>
                    <a:gs pos="100000">
                      <a:srgbClr val="75D9B5">
                        <a:lumMod val="75000"/>
                      </a:srgbClr>
                    </a:gs>
                  </a:gsLst>
                  <a:lin ang="2700000" scaled="0"/>
                </a:gradFill>
              </p:grpSpPr>
              <p:sp>
                <p:nvSpPr>
                  <p:cNvPr id="63" name="Freeform 18">
                    <a:extLst>
                      <a:ext uri="{FF2B5EF4-FFF2-40B4-BE49-F238E27FC236}">
                        <a16:creationId xmlns:a16="http://schemas.microsoft.com/office/drawing/2014/main" id="{12E2179B-CE0A-4A7E-8EA7-6CA99028D4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36138" y="2835275"/>
                    <a:ext cx="803275" cy="53975"/>
                  </a:xfrm>
                  <a:custGeom>
                    <a:avLst/>
                    <a:gdLst>
                      <a:gd name="T0" fmla="*/ 205 w 212"/>
                      <a:gd name="T1" fmla="*/ 14 h 14"/>
                      <a:gd name="T2" fmla="*/ 7 w 212"/>
                      <a:gd name="T3" fmla="*/ 14 h 14"/>
                      <a:gd name="T4" fmla="*/ 0 w 212"/>
                      <a:gd name="T5" fmla="*/ 7 h 14"/>
                      <a:gd name="T6" fmla="*/ 7 w 212"/>
                      <a:gd name="T7" fmla="*/ 0 h 14"/>
                      <a:gd name="T8" fmla="*/ 205 w 212"/>
                      <a:gd name="T9" fmla="*/ 0 h 14"/>
                      <a:gd name="T10" fmla="*/ 212 w 212"/>
                      <a:gd name="T11" fmla="*/ 7 h 14"/>
                      <a:gd name="T12" fmla="*/ 205 w 212"/>
                      <a:gd name="T13" fmla="*/ 14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2" h="14">
                        <a:moveTo>
                          <a:pt x="205" y="14"/>
                        </a:moveTo>
                        <a:cubicBezTo>
                          <a:pt x="7" y="14"/>
                          <a:pt x="7" y="14"/>
                          <a:pt x="7" y="14"/>
                        </a:cubicBezTo>
                        <a:cubicBezTo>
                          <a:pt x="4" y="14"/>
                          <a:pt x="0" y="11"/>
                          <a:pt x="0" y="7"/>
                        </a:cubicBezTo>
                        <a:cubicBezTo>
                          <a:pt x="0" y="3"/>
                          <a:pt x="4" y="0"/>
                          <a:pt x="7" y="0"/>
                        </a:cubicBezTo>
                        <a:cubicBezTo>
                          <a:pt x="205" y="0"/>
                          <a:pt x="205" y="0"/>
                          <a:pt x="205" y="0"/>
                        </a:cubicBezTo>
                        <a:cubicBezTo>
                          <a:pt x="208" y="0"/>
                          <a:pt x="212" y="3"/>
                          <a:pt x="212" y="7"/>
                        </a:cubicBezTo>
                        <a:cubicBezTo>
                          <a:pt x="212" y="11"/>
                          <a:pt x="208" y="14"/>
                          <a:pt x="205" y="14"/>
                        </a:cubicBezTo>
                        <a:close/>
                      </a:path>
                    </a:pathLst>
                  </a:cu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Oval 21">
                    <a:extLst>
                      <a:ext uri="{FF2B5EF4-FFF2-40B4-BE49-F238E27FC236}">
                        <a16:creationId xmlns:a16="http://schemas.microsoft.com/office/drawing/2014/main" id="{13CF56AD-8B73-4044-BE31-2602BA5FF6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085388" y="2540000"/>
                    <a:ext cx="104775" cy="106363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4" name="Group 1648">
              <a:extLst>
                <a:ext uri="{FF2B5EF4-FFF2-40B4-BE49-F238E27FC236}">
                  <a16:creationId xmlns:a16="http://schemas.microsoft.com/office/drawing/2014/main" id="{322B2B84-333E-4A40-A63D-2447C2BE86CB}"/>
                </a:ext>
              </a:extLst>
            </p:cNvPr>
            <p:cNvGrpSpPr/>
            <p:nvPr/>
          </p:nvGrpSpPr>
          <p:grpSpPr>
            <a:xfrm>
              <a:off x="4564380" y="3992362"/>
              <a:ext cx="2951176" cy="350753"/>
              <a:chOff x="2984488" y="4185844"/>
              <a:chExt cx="2682887" cy="318866"/>
            </a:xfrm>
          </p:grpSpPr>
          <p:sp>
            <p:nvSpPr>
              <p:cNvPr id="52" name="TextBox 1600">
                <a:extLst>
                  <a:ext uri="{FF2B5EF4-FFF2-40B4-BE49-F238E27FC236}">
                    <a16:creationId xmlns:a16="http://schemas.microsoft.com/office/drawing/2014/main" id="{6C4FD976-6729-4276-8163-A5768FFB466B}"/>
                  </a:ext>
                </a:extLst>
              </p:cNvPr>
              <p:cNvSpPr txBox="1"/>
              <p:nvPr/>
            </p:nvSpPr>
            <p:spPr>
              <a:xfrm>
                <a:off x="4711234" y="4191389"/>
                <a:ext cx="956141" cy="1465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/>
                  </a:rPr>
                  <a:t>JUNIO 2018</a:t>
                </a:r>
              </a:p>
            </p:txBody>
          </p:sp>
          <p:sp>
            <p:nvSpPr>
              <p:cNvPr id="53" name="TextBox 1615">
                <a:extLst>
                  <a:ext uri="{FF2B5EF4-FFF2-40B4-BE49-F238E27FC236}">
                    <a16:creationId xmlns:a16="http://schemas.microsoft.com/office/drawing/2014/main" id="{229BFA9F-3CB7-4B0E-8224-2AE262550CE3}"/>
                  </a:ext>
                </a:extLst>
              </p:cNvPr>
              <p:cNvSpPr txBox="1"/>
              <p:nvPr/>
            </p:nvSpPr>
            <p:spPr>
              <a:xfrm>
                <a:off x="2984488" y="4191389"/>
                <a:ext cx="1576113" cy="2930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0" dirty="0">
                    <a:solidFill>
                      <a:prstClr val="white"/>
                    </a:solidFill>
                  </a:rPr>
                  <a:t>COMITÉ DEL NIVEL SOCIOECONÓMICO 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54" name="Straight Connector 1645">
                <a:extLst>
                  <a:ext uri="{FF2B5EF4-FFF2-40B4-BE49-F238E27FC236}">
                    <a16:creationId xmlns:a16="http://schemas.microsoft.com/office/drawing/2014/main" id="{AE79B2C1-ED09-44C7-A214-5A93732ECABB}"/>
                  </a:ext>
                </a:extLst>
              </p:cNvPr>
              <p:cNvCxnSpPr/>
              <p:nvPr/>
            </p:nvCxnSpPr>
            <p:spPr>
              <a:xfrm>
                <a:off x="4635918" y="4185844"/>
                <a:ext cx="0" cy="318866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45" name="Group 4">
              <a:extLst>
                <a:ext uri="{FF2B5EF4-FFF2-40B4-BE49-F238E27FC236}">
                  <a16:creationId xmlns:a16="http://schemas.microsoft.com/office/drawing/2014/main" id="{0FF2D739-E7E7-4630-ABC5-A616EDA6754C}"/>
                </a:ext>
              </a:extLst>
            </p:cNvPr>
            <p:cNvGrpSpPr/>
            <p:nvPr/>
          </p:nvGrpSpPr>
          <p:grpSpPr>
            <a:xfrm>
              <a:off x="3594403" y="926067"/>
              <a:ext cx="5003195" cy="5005868"/>
              <a:chOff x="3344244" y="675774"/>
              <a:chExt cx="5503515" cy="5506455"/>
            </a:xfrm>
          </p:grpSpPr>
          <p:sp>
            <p:nvSpPr>
              <p:cNvPr id="46" name="Freeform 13">
                <a:extLst>
                  <a:ext uri="{FF2B5EF4-FFF2-40B4-BE49-F238E27FC236}">
                    <a16:creationId xmlns:a16="http://schemas.microsoft.com/office/drawing/2014/main" id="{9A12B895-3338-4689-BF7B-540AEEBFA0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7704" y="675774"/>
                <a:ext cx="5450055" cy="5450054"/>
              </a:xfrm>
              <a:custGeom>
                <a:avLst/>
                <a:gdLst>
                  <a:gd name="T0" fmla="*/ 141 w 2349"/>
                  <a:gd name="T1" fmla="*/ 1431 h 2349"/>
                  <a:gd name="T2" fmla="*/ 141 w 2349"/>
                  <a:gd name="T3" fmla="*/ 918 h 2349"/>
                  <a:gd name="T4" fmla="*/ 918 w 2349"/>
                  <a:gd name="T5" fmla="*/ 141 h 2349"/>
                  <a:gd name="T6" fmla="*/ 1431 w 2349"/>
                  <a:gd name="T7" fmla="*/ 141 h 2349"/>
                  <a:gd name="T8" fmla="*/ 2208 w 2349"/>
                  <a:gd name="T9" fmla="*/ 918 h 2349"/>
                  <a:gd name="T10" fmla="*/ 2208 w 2349"/>
                  <a:gd name="T11" fmla="*/ 1431 h 2349"/>
                  <a:gd name="T12" fmla="*/ 1431 w 2349"/>
                  <a:gd name="T13" fmla="*/ 2208 h 2349"/>
                  <a:gd name="T14" fmla="*/ 918 w 2349"/>
                  <a:gd name="T15" fmla="*/ 2208 h 2349"/>
                  <a:gd name="T16" fmla="*/ 141 w 2349"/>
                  <a:gd name="T17" fmla="*/ 1431 h 2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49" h="2349">
                    <a:moveTo>
                      <a:pt x="141" y="1431"/>
                    </a:moveTo>
                    <a:cubicBezTo>
                      <a:pt x="0" y="1290"/>
                      <a:pt x="0" y="1059"/>
                      <a:pt x="141" y="918"/>
                    </a:cubicBezTo>
                    <a:cubicBezTo>
                      <a:pt x="918" y="141"/>
                      <a:pt x="918" y="141"/>
                      <a:pt x="918" y="141"/>
                    </a:cubicBezTo>
                    <a:cubicBezTo>
                      <a:pt x="1059" y="0"/>
                      <a:pt x="1290" y="0"/>
                      <a:pt x="1431" y="141"/>
                    </a:cubicBezTo>
                    <a:cubicBezTo>
                      <a:pt x="2208" y="918"/>
                      <a:pt x="2208" y="918"/>
                      <a:pt x="2208" y="918"/>
                    </a:cubicBezTo>
                    <a:cubicBezTo>
                      <a:pt x="2349" y="1059"/>
                      <a:pt x="2349" y="1290"/>
                      <a:pt x="2208" y="1431"/>
                    </a:cubicBezTo>
                    <a:cubicBezTo>
                      <a:pt x="1431" y="2208"/>
                      <a:pt x="1431" y="2208"/>
                      <a:pt x="1431" y="2208"/>
                    </a:cubicBezTo>
                    <a:cubicBezTo>
                      <a:pt x="1290" y="2349"/>
                      <a:pt x="1059" y="2349"/>
                      <a:pt x="918" y="2208"/>
                    </a:cubicBezTo>
                    <a:lnTo>
                      <a:pt x="141" y="1431"/>
                    </a:lnTo>
                    <a:close/>
                  </a:path>
                </a:pathLst>
              </a:custGeom>
              <a:noFill/>
              <a:ln w="38100">
                <a:solidFill>
                  <a:sysClr val="window" lastClr="FFFFFF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47" name="Group 1665">
                <a:extLst>
                  <a:ext uri="{FF2B5EF4-FFF2-40B4-BE49-F238E27FC236}">
                    <a16:creationId xmlns:a16="http://schemas.microsoft.com/office/drawing/2014/main" id="{49716F31-9762-4105-BE19-3931B18601FD}"/>
                  </a:ext>
                </a:extLst>
              </p:cNvPr>
              <p:cNvGrpSpPr/>
              <p:nvPr/>
            </p:nvGrpSpPr>
            <p:grpSpPr>
              <a:xfrm>
                <a:off x="3344244" y="715417"/>
                <a:ext cx="5503514" cy="5466812"/>
                <a:chOff x="142876" y="995363"/>
                <a:chExt cx="5370512" cy="5367338"/>
              </a:xfrm>
              <a:solidFill>
                <a:sysClr val="window" lastClr="FFFFFF">
                  <a:alpha val="60000"/>
                </a:sysClr>
              </a:solidFill>
            </p:grpSpPr>
            <p:sp>
              <p:nvSpPr>
                <p:cNvPr id="48" name="Freeform 25">
                  <a:extLst>
                    <a:ext uri="{FF2B5EF4-FFF2-40B4-BE49-F238E27FC236}">
                      <a16:creationId xmlns:a16="http://schemas.microsoft.com/office/drawing/2014/main" id="{9A961256-0336-4DB6-B03E-1F4423A48E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4051" y="4367213"/>
                  <a:ext cx="1825625" cy="1995488"/>
                </a:xfrm>
                <a:custGeom>
                  <a:avLst/>
                  <a:gdLst>
                    <a:gd name="T0" fmla="*/ 0 w 486"/>
                    <a:gd name="T1" fmla="*/ 0 h 531"/>
                    <a:gd name="T2" fmla="*/ 88 w 486"/>
                    <a:gd name="T3" fmla="*/ 326 h 531"/>
                    <a:gd name="T4" fmla="*/ 383 w 486"/>
                    <a:gd name="T5" fmla="*/ 496 h 531"/>
                    <a:gd name="T6" fmla="*/ 486 w 486"/>
                    <a:gd name="T7" fmla="*/ 469 h 531"/>
                    <a:gd name="T8" fmla="*/ 427 w 486"/>
                    <a:gd name="T9" fmla="*/ 427 h 531"/>
                    <a:gd name="T10" fmla="*/ 0 w 486"/>
                    <a:gd name="T11" fmla="*/ 0 h 5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86" h="531">
                      <a:moveTo>
                        <a:pt x="0" y="0"/>
                      </a:moveTo>
                      <a:cubicBezTo>
                        <a:pt x="88" y="326"/>
                        <a:pt x="88" y="326"/>
                        <a:pt x="88" y="326"/>
                      </a:cubicBezTo>
                      <a:cubicBezTo>
                        <a:pt x="122" y="454"/>
                        <a:pt x="255" y="531"/>
                        <a:pt x="383" y="496"/>
                      </a:cubicBezTo>
                      <a:cubicBezTo>
                        <a:pt x="383" y="496"/>
                        <a:pt x="383" y="496"/>
                        <a:pt x="486" y="469"/>
                      </a:cubicBezTo>
                      <a:cubicBezTo>
                        <a:pt x="465" y="458"/>
                        <a:pt x="445" y="444"/>
                        <a:pt x="427" y="427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938" cap="flat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" name="Freeform 26">
                  <a:extLst>
                    <a:ext uri="{FF2B5EF4-FFF2-40B4-BE49-F238E27FC236}">
                      <a16:creationId xmlns:a16="http://schemas.microsoft.com/office/drawing/2014/main" id="{61041CF4-0B70-4A20-9CE8-24C7122A05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4701" y="995363"/>
                  <a:ext cx="1638300" cy="1812925"/>
                </a:xfrm>
                <a:custGeom>
                  <a:avLst/>
                  <a:gdLst>
                    <a:gd name="T0" fmla="*/ 436 w 436"/>
                    <a:gd name="T1" fmla="*/ 482 h 482"/>
                    <a:gd name="T2" fmla="*/ 361 w 436"/>
                    <a:gd name="T3" fmla="*/ 204 h 482"/>
                    <a:gd name="T4" fmla="*/ 66 w 436"/>
                    <a:gd name="T5" fmla="*/ 34 h 482"/>
                    <a:gd name="T6" fmla="*/ 0 w 436"/>
                    <a:gd name="T7" fmla="*/ 52 h 482"/>
                    <a:gd name="T8" fmla="*/ 29 w 436"/>
                    <a:gd name="T9" fmla="*/ 76 h 482"/>
                    <a:gd name="T10" fmla="*/ 436 w 436"/>
                    <a:gd name="T11" fmla="*/ 482 h 4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6" h="482">
                      <a:moveTo>
                        <a:pt x="436" y="482"/>
                      </a:moveTo>
                      <a:cubicBezTo>
                        <a:pt x="415" y="405"/>
                        <a:pt x="390" y="313"/>
                        <a:pt x="361" y="204"/>
                      </a:cubicBezTo>
                      <a:cubicBezTo>
                        <a:pt x="327" y="76"/>
                        <a:pt x="194" y="0"/>
                        <a:pt x="66" y="34"/>
                      </a:cubicBezTo>
                      <a:cubicBezTo>
                        <a:pt x="66" y="34"/>
                        <a:pt x="66" y="34"/>
                        <a:pt x="0" y="52"/>
                      </a:cubicBezTo>
                      <a:cubicBezTo>
                        <a:pt x="10" y="59"/>
                        <a:pt x="20" y="67"/>
                        <a:pt x="29" y="76"/>
                      </a:cubicBezTo>
                      <a:cubicBezTo>
                        <a:pt x="259" y="305"/>
                        <a:pt x="376" y="423"/>
                        <a:pt x="436" y="482"/>
                      </a:cubicBezTo>
                      <a:close/>
                    </a:path>
                  </a:pathLst>
                </a:custGeom>
                <a:grpFill/>
                <a:ln w="7938" cap="flat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" name="Freeform 27">
                  <a:extLst>
                    <a:ext uri="{FF2B5EF4-FFF2-40B4-BE49-F238E27FC236}">
                      <a16:creationId xmlns:a16="http://schemas.microsoft.com/office/drawing/2014/main" id="{10C6DB24-77A0-44D2-A627-5329634FD1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2876" y="1541463"/>
                  <a:ext cx="1855788" cy="1698625"/>
                </a:xfrm>
                <a:custGeom>
                  <a:avLst/>
                  <a:gdLst>
                    <a:gd name="T0" fmla="*/ 494 w 494"/>
                    <a:gd name="T1" fmla="*/ 0 h 452"/>
                    <a:gd name="T2" fmla="*/ 205 w 494"/>
                    <a:gd name="T3" fmla="*/ 78 h 452"/>
                    <a:gd name="T4" fmla="*/ 35 w 494"/>
                    <a:gd name="T5" fmla="*/ 373 h 452"/>
                    <a:gd name="T6" fmla="*/ 56 w 494"/>
                    <a:gd name="T7" fmla="*/ 452 h 452"/>
                    <a:gd name="T8" fmla="*/ 94 w 494"/>
                    <a:gd name="T9" fmla="*/ 400 h 452"/>
                    <a:gd name="T10" fmla="*/ 494 w 494"/>
                    <a:gd name="T11" fmla="*/ 0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4" h="452">
                      <a:moveTo>
                        <a:pt x="494" y="0"/>
                      </a:moveTo>
                      <a:cubicBezTo>
                        <a:pt x="414" y="22"/>
                        <a:pt x="319" y="47"/>
                        <a:pt x="205" y="78"/>
                      </a:cubicBezTo>
                      <a:cubicBezTo>
                        <a:pt x="77" y="112"/>
                        <a:pt x="0" y="245"/>
                        <a:pt x="35" y="373"/>
                      </a:cubicBezTo>
                      <a:cubicBezTo>
                        <a:pt x="56" y="452"/>
                        <a:pt x="56" y="452"/>
                        <a:pt x="56" y="452"/>
                      </a:cubicBezTo>
                      <a:cubicBezTo>
                        <a:pt x="66" y="433"/>
                        <a:pt x="79" y="416"/>
                        <a:pt x="94" y="400"/>
                      </a:cubicBezTo>
                      <a:cubicBezTo>
                        <a:pt x="315" y="179"/>
                        <a:pt x="432" y="62"/>
                        <a:pt x="494" y="0"/>
                      </a:cubicBezTo>
                      <a:close/>
                    </a:path>
                  </a:pathLst>
                </a:custGeom>
                <a:grpFill/>
                <a:ln w="7938" cap="flat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" name="Freeform 28">
                  <a:extLst>
                    <a:ext uri="{FF2B5EF4-FFF2-40B4-BE49-F238E27FC236}">
                      <a16:creationId xmlns:a16="http://schemas.microsoft.com/office/drawing/2014/main" id="{C76283DC-EFB7-4530-9D28-43686365AD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4413" y="4078288"/>
                  <a:ext cx="1958975" cy="1762125"/>
                </a:xfrm>
                <a:custGeom>
                  <a:avLst/>
                  <a:gdLst>
                    <a:gd name="T0" fmla="*/ 462 w 521"/>
                    <a:gd name="T1" fmla="*/ 0 h 469"/>
                    <a:gd name="T2" fmla="*/ 434 w 521"/>
                    <a:gd name="T3" fmla="*/ 35 h 469"/>
                    <a:gd name="T4" fmla="*/ 0 w 521"/>
                    <a:gd name="T5" fmla="*/ 469 h 469"/>
                    <a:gd name="T6" fmla="*/ 316 w 521"/>
                    <a:gd name="T7" fmla="*/ 384 h 469"/>
                    <a:gd name="T8" fmla="*/ 486 w 521"/>
                    <a:gd name="T9" fmla="*/ 89 h 469"/>
                    <a:gd name="T10" fmla="*/ 462 w 521"/>
                    <a:gd name="T11" fmla="*/ 0 h 4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21" h="469">
                      <a:moveTo>
                        <a:pt x="462" y="0"/>
                      </a:moveTo>
                      <a:cubicBezTo>
                        <a:pt x="454" y="12"/>
                        <a:pt x="445" y="24"/>
                        <a:pt x="434" y="35"/>
                      </a:cubicBezTo>
                      <a:cubicBezTo>
                        <a:pt x="162" y="307"/>
                        <a:pt x="48" y="421"/>
                        <a:pt x="0" y="469"/>
                      </a:cubicBezTo>
                      <a:cubicBezTo>
                        <a:pt x="85" y="446"/>
                        <a:pt x="189" y="418"/>
                        <a:pt x="316" y="384"/>
                      </a:cubicBezTo>
                      <a:cubicBezTo>
                        <a:pt x="444" y="350"/>
                        <a:pt x="521" y="217"/>
                        <a:pt x="486" y="89"/>
                      </a:cubicBezTo>
                      <a:cubicBezTo>
                        <a:pt x="486" y="89"/>
                        <a:pt x="486" y="89"/>
                        <a:pt x="462" y="0"/>
                      </a:cubicBezTo>
                      <a:close/>
                    </a:path>
                  </a:pathLst>
                </a:custGeom>
                <a:grpFill/>
                <a:ln w="7938" cap="flat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  <p:grpSp>
        <p:nvGrpSpPr>
          <p:cNvPr id="67" name="Group 10">
            <a:extLst>
              <a:ext uri="{FF2B5EF4-FFF2-40B4-BE49-F238E27FC236}">
                <a16:creationId xmlns:a16="http://schemas.microsoft.com/office/drawing/2014/main" id="{6F6D1632-D7A3-4987-9F18-5249B4FECEB3}"/>
              </a:ext>
            </a:extLst>
          </p:cNvPr>
          <p:cNvGrpSpPr/>
          <p:nvPr/>
        </p:nvGrpSpPr>
        <p:grpSpPr>
          <a:xfrm>
            <a:off x="0" y="0"/>
            <a:ext cx="12192000" cy="2892893"/>
            <a:chOff x="0" y="0"/>
            <a:chExt cx="12192000" cy="2892893"/>
          </a:xfrm>
        </p:grpSpPr>
        <p:cxnSp>
          <p:nvCxnSpPr>
            <p:cNvPr id="68" name="Straight Connector 1673">
              <a:extLst>
                <a:ext uri="{FF2B5EF4-FFF2-40B4-BE49-F238E27FC236}">
                  <a16:creationId xmlns:a16="http://schemas.microsoft.com/office/drawing/2014/main" id="{CF21ADF9-888F-4D59-B235-D69EC5F09C33}"/>
                </a:ext>
              </a:extLst>
            </p:cNvPr>
            <p:cNvCxnSpPr/>
            <p:nvPr/>
          </p:nvCxnSpPr>
          <p:spPr>
            <a:xfrm flipV="1">
              <a:off x="0" y="0"/>
              <a:ext cx="3120943" cy="289289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69" name="Straight Connector 41">
              <a:extLst>
                <a:ext uri="{FF2B5EF4-FFF2-40B4-BE49-F238E27FC236}">
                  <a16:creationId xmlns:a16="http://schemas.microsoft.com/office/drawing/2014/main" id="{BE5CDE56-1C25-4D54-A128-6FCE91F69AC6}"/>
                </a:ext>
              </a:extLst>
            </p:cNvPr>
            <p:cNvCxnSpPr/>
            <p:nvPr/>
          </p:nvCxnSpPr>
          <p:spPr>
            <a:xfrm flipH="1" flipV="1">
              <a:off x="9071057" y="0"/>
              <a:ext cx="3120943" cy="289289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grpSp>
        <p:nvGrpSpPr>
          <p:cNvPr id="70" name="Group 43">
            <a:extLst>
              <a:ext uri="{FF2B5EF4-FFF2-40B4-BE49-F238E27FC236}">
                <a16:creationId xmlns:a16="http://schemas.microsoft.com/office/drawing/2014/main" id="{BA5C219A-D75C-4D55-B389-FB4F7591E11A}"/>
              </a:ext>
            </a:extLst>
          </p:cNvPr>
          <p:cNvGrpSpPr/>
          <p:nvPr/>
        </p:nvGrpSpPr>
        <p:grpSpPr>
          <a:xfrm flipV="1">
            <a:off x="0" y="3965107"/>
            <a:ext cx="12192000" cy="2892893"/>
            <a:chOff x="0" y="0"/>
            <a:chExt cx="12192000" cy="2892893"/>
          </a:xfrm>
        </p:grpSpPr>
        <p:cxnSp>
          <p:nvCxnSpPr>
            <p:cNvPr id="71" name="Straight Connector 44">
              <a:extLst>
                <a:ext uri="{FF2B5EF4-FFF2-40B4-BE49-F238E27FC236}">
                  <a16:creationId xmlns:a16="http://schemas.microsoft.com/office/drawing/2014/main" id="{4637C8B0-D412-4E7F-831D-DBD36F6BF37E}"/>
                </a:ext>
              </a:extLst>
            </p:cNvPr>
            <p:cNvCxnSpPr/>
            <p:nvPr/>
          </p:nvCxnSpPr>
          <p:spPr>
            <a:xfrm flipV="1">
              <a:off x="0" y="0"/>
              <a:ext cx="3120943" cy="289289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72" name="Straight Connector 45">
              <a:extLst>
                <a:ext uri="{FF2B5EF4-FFF2-40B4-BE49-F238E27FC236}">
                  <a16:creationId xmlns:a16="http://schemas.microsoft.com/office/drawing/2014/main" id="{6E3480F3-95E5-4D2E-93F1-F465C2DAF536}"/>
                </a:ext>
              </a:extLst>
            </p:cNvPr>
            <p:cNvCxnSpPr/>
            <p:nvPr/>
          </p:nvCxnSpPr>
          <p:spPr>
            <a:xfrm flipH="1" flipV="1">
              <a:off x="9071057" y="0"/>
              <a:ext cx="3120943" cy="289289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pic>
        <p:nvPicPr>
          <p:cNvPr id="74" name="Imagen 73" descr="Logo con Aire.jpg">
            <a:extLst>
              <a:ext uri="{FF2B5EF4-FFF2-40B4-BE49-F238E27FC236}">
                <a16:creationId xmlns:a16="http://schemas.microsoft.com/office/drawing/2014/main" id="{CF1A9B84-ECE4-47D1-88E6-C08DC1D63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264" y="5884047"/>
            <a:ext cx="800863" cy="824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" name="Picture 2" descr="http://nse.amai.org/wp-content/themes/fractalia/images/logo.png">
            <a:extLst>
              <a:ext uri="{FF2B5EF4-FFF2-40B4-BE49-F238E27FC236}">
                <a16:creationId xmlns:a16="http://schemas.microsoft.com/office/drawing/2014/main" id="{A84680B7-87F1-4A3E-8E14-8EBF95C90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90" y="6165539"/>
            <a:ext cx="1343025" cy="54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52FBFE9-1649-CF42-A71B-7E588007FEC6}"/>
              </a:ext>
            </a:extLst>
          </p:cNvPr>
          <p:cNvSpPr txBox="1"/>
          <p:nvPr/>
        </p:nvSpPr>
        <p:spPr>
          <a:xfrm>
            <a:off x="2855640" y="6177498"/>
            <a:ext cx="65372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200" dirty="0">
                <a:solidFill>
                  <a:schemeClr val="bg1"/>
                </a:solidFill>
              </a:rPr>
              <a:t>Congreso Innovación y Futuro  ¿Sinónimos u opuestos?  </a:t>
            </a:r>
          </a:p>
          <a:p>
            <a:pPr algn="ctr"/>
            <a:r>
              <a:rPr lang="es-MX" sz="2200" dirty="0">
                <a:solidFill>
                  <a:schemeClr val="bg1"/>
                </a:solidFill>
              </a:rPr>
              <a:t>Monterrey, NL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986CA4BC-9F05-2440-BFF8-9E68F9D7D198}"/>
              </a:ext>
            </a:extLst>
          </p:cNvPr>
          <p:cNvSpPr txBox="1"/>
          <p:nvPr/>
        </p:nvSpPr>
        <p:spPr>
          <a:xfrm>
            <a:off x="3749100" y="4634552"/>
            <a:ext cx="47951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100" dirty="0">
                <a:solidFill>
                  <a:schemeClr val="bg1"/>
                </a:solidFill>
              </a:rPr>
              <a:t>Javier Suárez Morales </a:t>
            </a:r>
          </a:p>
          <a:p>
            <a:pPr algn="ctr"/>
            <a:r>
              <a:rPr lang="es-MX" sz="2100" dirty="0">
                <a:solidFill>
                  <a:schemeClr val="bg1"/>
                </a:solidFill>
              </a:rPr>
              <a:t>Berumen y Asociados </a:t>
            </a:r>
          </a:p>
        </p:txBody>
      </p:sp>
    </p:spTree>
    <p:extLst>
      <p:ext uri="{BB962C8B-B14F-4D97-AF65-F5344CB8AC3E}">
        <p14:creationId xmlns:p14="http://schemas.microsoft.com/office/powerpoint/2010/main" val="2545787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n para HOGAR">
            <a:extLst>
              <a:ext uri="{FF2B5EF4-FFF2-40B4-BE49-F238E27FC236}">
                <a16:creationId xmlns:a16="http://schemas.microsoft.com/office/drawing/2014/main" id="{4EBCBF20-308C-4067-B2D5-6184D1515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"/>
            <a:ext cx="4192819" cy="519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">
            <a:extLst>
              <a:ext uri="{FF2B5EF4-FFF2-40B4-BE49-F238E27FC236}">
                <a16:creationId xmlns:a16="http://schemas.microsoft.com/office/drawing/2014/main" id="{84E2C83D-4937-4CDA-87EE-B87768EF2B0D}"/>
              </a:ext>
            </a:extLst>
          </p:cNvPr>
          <p:cNvGrpSpPr/>
          <p:nvPr/>
        </p:nvGrpSpPr>
        <p:grpSpPr>
          <a:xfrm>
            <a:off x="3864743" y="389022"/>
            <a:ext cx="7847881" cy="677903"/>
            <a:chOff x="3864743" y="463174"/>
            <a:chExt cx="7847881" cy="677903"/>
          </a:xfrm>
        </p:grpSpPr>
        <p:sp>
          <p:nvSpPr>
            <p:cNvPr id="104" name="Freeform 13">
              <a:extLst>
                <a:ext uri="{FF2B5EF4-FFF2-40B4-BE49-F238E27FC236}">
                  <a16:creationId xmlns:a16="http://schemas.microsoft.com/office/drawing/2014/main" id="{2478FF92-9BF2-424B-8D20-8AAD3816A3C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64743" y="463174"/>
              <a:ext cx="677903" cy="677903"/>
            </a:xfrm>
            <a:custGeom>
              <a:avLst/>
              <a:gdLst>
                <a:gd name="T0" fmla="*/ 141 w 2349"/>
                <a:gd name="T1" fmla="*/ 1431 h 2349"/>
                <a:gd name="T2" fmla="*/ 141 w 2349"/>
                <a:gd name="T3" fmla="*/ 918 h 2349"/>
                <a:gd name="T4" fmla="*/ 918 w 2349"/>
                <a:gd name="T5" fmla="*/ 141 h 2349"/>
                <a:gd name="T6" fmla="*/ 1431 w 2349"/>
                <a:gd name="T7" fmla="*/ 141 h 2349"/>
                <a:gd name="T8" fmla="*/ 2208 w 2349"/>
                <a:gd name="T9" fmla="*/ 918 h 2349"/>
                <a:gd name="T10" fmla="*/ 2208 w 2349"/>
                <a:gd name="T11" fmla="*/ 1431 h 2349"/>
                <a:gd name="T12" fmla="*/ 1431 w 2349"/>
                <a:gd name="T13" fmla="*/ 2208 h 2349"/>
                <a:gd name="T14" fmla="*/ 918 w 2349"/>
                <a:gd name="T15" fmla="*/ 2208 h 2349"/>
                <a:gd name="T16" fmla="*/ 141 w 2349"/>
                <a:gd name="T17" fmla="*/ 1431 h 2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49" h="2349">
                  <a:moveTo>
                    <a:pt x="141" y="1431"/>
                  </a:moveTo>
                  <a:cubicBezTo>
                    <a:pt x="0" y="1290"/>
                    <a:pt x="0" y="1059"/>
                    <a:pt x="141" y="918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1059" y="0"/>
                    <a:pt x="1290" y="0"/>
                    <a:pt x="1431" y="141"/>
                  </a:cubicBezTo>
                  <a:cubicBezTo>
                    <a:pt x="2208" y="918"/>
                    <a:pt x="2208" y="918"/>
                    <a:pt x="2208" y="918"/>
                  </a:cubicBezTo>
                  <a:cubicBezTo>
                    <a:pt x="2349" y="1059"/>
                    <a:pt x="2349" y="1290"/>
                    <a:pt x="2208" y="1431"/>
                  </a:cubicBezTo>
                  <a:cubicBezTo>
                    <a:pt x="1431" y="2208"/>
                    <a:pt x="1431" y="2208"/>
                    <a:pt x="1431" y="2208"/>
                  </a:cubicBezTo>
                  <a:cubicBezTo>
                    <a:pt x="1290" y="2349"/>
                    <a:pt x="1059" y="2349"/>
                    <a:pt x="918" y="2208"/>
                  </a:cubicBezTo>
                  <a:lnTo>
                    <a:pt x="141" y="1431"/>
                  </a:lnTo>
                  <a:close/>
                </a:path>
              </a:pathLst>
            </a:custGeom>
            <a:gradFill>
              <a:gsLst>
                <a:gs pos="0">
                  <a:srgbClr val="2C709D"/>
                </a:gs>
                <a:gs pos="100000">
                  <a:srgbClr val="75D9B5">
                    <a:lumMod val="75000"/>
                  </a:srgbClr>
                </a:gs>
              </a:gsLst>
              <a:lin ang="2700000" scaled="0"/>
            </a:gradFill>
            <a:ln w="381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TextBox 172">
              <a:extLst>
                <a:ext uri="{FF2B5EF4-FFF2-40B4-BE49-F238E27FC236}">
                  <a16:creationId xmlns:a16="http://schemas.microsoft.com/office/drawing/2014/main" id="{1726E13D-9020-45DD-AF05-7A9B87A72F61}"/>
                </a:ext>
              </a:extLst>
            </p:cNvPr>
            <p:cNvSpPr txBox="1"/>
            <p:nvPr/>
          </p:nvSpPr>
          <p:spPr>
            <a:xfrm>
              <a:off x="4649658" y="525126"/>
              <a:ext cx="7062966" cy="615553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s-MX" sz="2000" b="1" dirty="0">
                  <a:solidFill>
                    <a:schemeClr val="bg1">
                      <a:lumMod val="50000"/>
                    </a:schemeClr>
                  </a:solidFill>
                </a:rPr>
                <a:t>Presencia de Regadera</a:t>
              </a:r>
            </a:p>
            <a:p>
              <a:r>
                <a:rPr lang="es-MX" sz="2000" dirty="0">
                  <a:solidFill>
                    <a:schemeClr val="bg1">
                      <a:lumMod val="50000"/>
                    </a:schemeClr>
                  </a:solidFill>
                </a:rPr>
                <a:t>Altamente correlacionada con otro indicador, número de baños.</a:t>
              </a:r>
            </a:p>
          </p:txBody>
        </p:sp>
      </p:grpSp>
      <p:grpSp>
        <p:nvGrpSpPr>
          <p:cNvPr id="67" name="Group 7">
            <a:extLst>
              <a:ext uri="{FF2B5EF4-FFF2-40B4-BE49-F238E27FC236}">
                <a16:creationId xmlns:a16="http://schemas.microsoft.com/office/drawing/2014/main" id="{79D40AEF-FE11-4559-9E60-B61F595D4476}"/>
              </a:ext>
            </a:extLst>
          </p:cNvPr>
          <p:cNvGrpSpPr/>
          <p:nvPr/>
        </p:nvGrpSpPr>
        <p:grpSpPr>
          <a:xfrm>
            <a:off x="3848171" y="2092322"/>
            <a:ext cx="7864453" cy="973652"/>
            <a:chOff x="3864743" y="1455947"/>
            <a:chExt cx="7864453" cy="973652"/>
          </a:xfrm>
        </p:grpSpPr>
        <p:sp>
          <p:nvSpPr>
            <p:cNvPr id="97" name="Freeform 13">
              <a:extLst>
                <a:ext uri="{FF2B5EF4-FFF2-40B4-BE49-F238E27FC236}">
                  <a16:creationId xmlns:a16="http://schemas.microsoft.com/office/drawing/2014/main" id="{82F97865-8710-4D9A-8B0A-7598C1F30FF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64743" y="1455947"/>
              <a:ext cx="677903" cy="677903"/>
            </a:xfrm>
            <a:custGeom>
              <a:avLst/>
              <a:gdLst>
                <a:gd name="T0" fmla="*/ 141 w 2349"/>
                <a:gd name="T1" fmla="*/ 1431 h 2349"/>
                <a:gd name="T2" fmla="*/ 141 w 2349"/>
                <a:gd name="T3" fmla="*/ 918 h 2349"/>
                <a:gd name="T4" fmla="*/ 918 w 2349"/>
                <a:gd name="T5" fmla="*/ 141 h 2349"/>
                <a:gd name="T6" fmla="*/ 1431 w 2349"/>
                <a:gd name="T7" fmla="*/ 141 h 2349"/>
                <a:gd name="T8" fmla="*/ 2208 w 2349"/>
                <a:gd name="T9" fmla="*/ 918 h 2349"/>
                <a:gd name="T10" fmla="*/ 2208 w 2349"/>
                <a:gd name="T11" fmla="*/ 1431 h 2349"/>
                <a:gd name="T12" fmla="*/ 1431 w 2349"/>
                <a:gd name="T13" fmla="*/ 2208 h 2349"/>
                <a:gd name="T14" fmla="*/ 918 w 2349"/>
                <a:gd name="T15" fmla="*/ 2208 h 2349"/>
                <a:gd name="T16" fmla="*/ 141 w 2349"/>
                <a:gd name="T17" fmla="*/ 1431 h 2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49" h="2349">
                  <a:moveTo>
                    <a:pt x="141" y="1431"/>
                  </a:moveTo>
                  <a:cubicBezTo>
                    <a:pt x="0" y="1290"/>
                    <a:pt x="0" y="1059"/>
                    <a:pt x="141" y="918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1059" y="0"/>
                    <a:pt x="1290" y="0"/>
                    <a:pt x="1431" y="141"/>
                  </a:cubicBezTo>
                  <a:cubicBezTo>
                    <a:pt x="2208" y="918"/>
                    <a:pt x="2208" y="918"/>
                    <a:pt x="2208" y="918"/>
                  </a:cubicBezTo>
                  <a:cubicBezTo>
                    <a:pt x="2349" y="1059"/>
                    <a:pt x="2349" y="1290"/>
                    <a:pt x="2208" y="1431"/>
                  </a:cubicBezTo>
                  <a:cubicBezTo>
                    <a:pt x="1431" y="2208"/>
                    <a:pt x="1431" y="2208"/>
                    <a:pt x="1431" y="2208"/>
                  </a:cubicBezTo>
                  <a:cubicBezTo>
                    <a:pt x="1290" y="2349"/>
                    <a:pt x="1059" y="2349"/>
                    <a:pt x="918" y="2208"/>
                  </a:cubicBezTo>
                  <a:lnTo>
                    <a:pt x="141" y="1431"/>
                  </a:lnTo>
                  <a:close/>
                </a:path>
              </a:pathLst>
            </a:custGeom>
            <a:gradFill>
              <a:gsLst>
                <a:gs pos="0">
                  <a:srgbClr val="2C709D"/>
                </a:gs>
                <a:gs pos="100000">
                  <a:srgbClr val="75D9B5">
                    <a:lumMod val="75000"/>
                  </a:srgbClr>
                </a:gs>
              </a:gsLst>
              <a:lin ang="2700000" scaled="0"/>
            </a:gradFill>
            <a:ln w="381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TextBox 186">
              <a:extLst>
                <a:ext uri="{FF2B5EF4-FFF2-40B4-BE49-F238E27FC236}">
                  <a16:creationId xmlns:a16="http://schemas.microsoft.com/office/drawing/2014/main" id="{65546D95-6B1A-44A0-97ED-BE24B4DEB3EE}"/>
                </a:ext>
              </a:extLst>
            </p:cNvPr>
            <p:cNvSpPr txBox="1"/>
            <p:nvPr/>
          </p:nvSpPr>
          <p:spPr>
            <a:xfrm>
              <a:off x="4666230" y="1506269"/>
              <a:ext cx="7062966" cy="923330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s-MX" sz="2000" b="1" dirty="0">
                  <a:solidFill>
                    <a:schemeClr val="bg1">
                      <a:lumMod val="50000"/>
                    </a:schemeClr>
                  </a:solidFill>
                </a:rPr>
                <a:t>Número de Focos</a:t>
              </a:r>
            </a:p>
            <a:p>
              <a:r>
                <a:rPr lang="es-MX" sz="2000" dirty="0">
                  <a:solidFill>
                    <a:schemeClr val="bg1">
                      <a:lumMod val="50000"/>
                    </a:schemeClr>
                  </a:solidFill>
                </a:rPr>
                <a:t>Muy difícil y tardado de aplicar en la práctica.</a:t>
              </a:r>
            </a:p>
            <a:p>
              <a:endParaRPr lang="es-MX" sz="2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68" name="Group 8">
            <a:extLst>
              <a:ext uri="{FF2B5EF4-FFF2-40B4-BE49-F238E27FC236}">
                <a16:creationId xmlns:a16="http://schemas.microsoft.com/office/drawing/2014/main" id="{0C174D4B-1B12-46D3-8EA3-57E6FB497E0A}"/>
              </a:ext>
            </a:extLst>
          </p:cNvPr>
          <p:cNvGrpSpPr/>
          <p:nvPr/>
        </p:nvGrpSpPr>
        <p:grpSpPr>
          <a:xfrm>
            <a:off x="4091310" y="3649275"/>
            <a:ext cx="7621314" cy="1231106"/>
            <a:chOff x="4091310" y="2510671"/>
            <a:chExt cx="7621314" cy="1231106"/>
          </a:xfrm>
        </p:grpSpPr>
        <p:grpSp>
          <p:nvGrpSpPr>
            <p:cNvPr id="83" name="Group 2062">
              <a:extLst>
                <a:ext uri="{FF2B5EF4-FFF2-40B4-BE49-F238E27FC236}">
                  <a16:creationId xmlns:a16="http://schemas.microsoft.com/office/drawing/2014/main" id="{41A3B028-21CA-405E-B922-EF63A850A5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91310" y="2673888"/>
              <a:ext cx="226445" cy="172902"/>
              <a:chOff x="-9563100" y="-4624388"/>
              <a:chExt cx="644524" cy="492126"/>
            </a:xfrm>
            <a:solidFill>
              <a:sysClr val="window" lastClr="FFFFFF"/>
            </a:solidFill>
          </p:grpSpPr>
          <p:sp>
            <p:nvSpPr>
              <p:cNvPr id="85" name="Rectangle 7">
                <a:extLst>
                  <a:ext uri="{FF2B5EF4-FFF2-40B4-BE49-F238E27FC236}">
                    <a16:creationId xmlns:a16="http://schemas.microsoft.com/office/drawing/2014/main" id="{29683C73-E6AC-4186-9D01-316CE9E4A1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9563100" y="-4413250"/>
                <a:ext cx="201612" cy="254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6" name="Rectangle 8">
                <a:extLst>
                  <a:ext uri="{FF2B5EF4-FFF2-40B4-BE49-F238E27FC236}">
                    <a16:creationId xmlns:a16="http://schemas.microsoft.com/office/drawing/2014/main" id="{D1150861-5843-489A-AADA-26C03F5F9E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9120188" y="-4413250"/>
                <a:ext cx="201612" cy="254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7" name="Freeform 9">
                <a:extLst>
                  <a:ext uri="{FF2B5EF4-FFF2-40B4-BE49-F238E27FC236}">
                    <a16:creationId xmlns:a16="http://schemas.microsoft.com/office/drawing/2014/main" id="{FA0DB21C-7B81-4BB6-BCA6-C88AF557CB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9409113" y="-4470400"/>
                <a:ext cx="336550" cy="338138"/>
              </a:xfrm>
              <a:custGeom>
                <a:avLst/>
                <a:gdLst>
                  <a:gd name="T0" fmla="*/ 45 w 90"/>
                  <a:gd name="T1" fmla="*/ 90 h 90"/>
                  <a:gd name="T2" fmla="*/ 0 w 90"/>
                  <a:gd name="T3" fmla="*/ 45 h 90"/>
                  <a:gd name="T4" fmla="*/ 45 w 90"/>
                  <a:gd name="T5" fmla="*/ 0 h 90"/>
                  <a:gd name="T6" fmla="*/ 90 w 90"/>
                  <a:gd name="T7" fmla="*/ 45 h 90"/>
                  <a:gd name="T8" fmla="*/ 45 w 90"/>
                  <a:gd name="T9" fmla="*/ 90 h 90"/>
                  <a:gd name="T10" fmla="*/ 45 w 90"/>
                  <a:gd name="T11" fmla="*/ 8 h 90"/>
                  <a:gd name="T12" fmla="*/ 7 w 90"/>
                  <a:gd name="T13" fmla="*/ 45 h 90"/>
                  <a:gd name="T14" fmla="*/ 45 w 90"/>
                  <a:gd name="T15" fmla="*/ 82 h 90"/>
                  <a:gd name="T16" fmla="*/ 82 w 90"/>
                  <a:gd name="T17" fmla="*/ 45 h 90"/>
                  <a:gd name="T18" fmla="*/ 45 w 90"/>
                  <a:gd name="T19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0" h="90">
                    <a:moveTo>
                      <a:pt x="45" y="90"/>
                    </a:moveTo>
                    <a:cubicBezTo>
                      <a:pt x="20" y="90"/>
                      <a:pt x="0" y="70"/>
                      <a:pt x="0" y="45"/>
                    </a:cubicBezTo>
                    <a:cubicBezTo>
                      <a:pt x="0" y="20"/>
                      <a:pt x="20" y="0"/>
                      <a:pt x="45" y="0"/>
                    </a:cubicBezTo>
                    <a:cubicBezTo>
                      <a:pt x="69" y="0"/>
                      <a:pt x="90" y="20"/>
                      <a:pt x="90" y="45"/>
                    </a:cubicBezTo>
                    <a:cubicBezTo>
                      <a:pt x="90" y="70"/>
                      <a:pt x="69" y="90"/>
                      <a:pt x="45" y="90"/>
                    </a:cubicBezTo>
                    <a:close/>
                    <a:moveTo>
                      <a:pt x="45" y="8"/>
                    </a:moveTo>
                    <a:cubicBezTo>
                      <a:pt x="24" y="8"/>
                      <a:pt x="7" y="24"/>
                      <a:pt x="7" y="45"/>
                    </a:cubicBezTo>
                    <a:cubicBezTo>
                      <a:pt x="7" y="66"/>
                      <a:pt x="24" y="82"/>
                      <a:pt x="45" y="82"/>
                    </a:cubicBezTo>
                    <a:cubicBezTo>
                      <a:pt x="65" y="82"/>
                      <a:pt x="82" y="66"/>
                      <a:pt x="82" y="45"/>
                    </a:cubicBezTo>
                    <a:cubicBezTo>
                      <a:pt x="82" y="24"/>
                      <a:pt x="65" y="8"/>
                      <a:pt x="4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8" name="Freeform 10">
                <a:extLst>
                  <a:ext uri="{FF2B5EF4-FFF2-40B4-BE49-F238E27FC236}">
                    <a16:creationId xmlns:a16="http://schemas.microsoft.com/office/drawing/2014/main" id="{2E06DB84-8E80-4866-83B7-59B63B6B2C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9072563" y="-4552950"/>
                <a:ext cx="109537" cy="112713"/>
              </a:xfrm>
              <a:custGeom>
                <a:avLst/>
                <a:gdLst>
                  <a:gd name="T0" fmla="*/ 26 w 29"/>
                  <a:gd name="T1" fmla="*/ 30 h 30"/>
                  <a:gd name="T2" fmla="*/ 3 w 29"/>
                  <a:gd name="T3" fmla="*/ 30 h 30"/>
                  <a:gd name="T4" fmla="*/ 0 w 29"/>
                  <a:gd name="T5" fmla="*/ 26 h 30"/>
                  <a:gd name="T6" fmla="*/ 0 w 29"/>
                  <a:gd name="T7" fmla="*/ 3 h 30"/>
                  <a:gd name="T8" fmla="*/ 3 w 29"/>
                  <a:gd name="T9" fmla="*/ 0 h 30"/>
                  <a:gd name="T10" fmla="*/ 26 w 29"/>
                  <a:gd name="T11" fmla="*/ 0 h 30"/>
                  <a:gd name="T12" fmla="*/ 29 w 29"/>
                  <a:gd name="T13" fmla="*/ 3 h 30"/>
                  <a:gd name="T14" fmla="*/ 29 w 29"/>
                  <a:gd name="T15" fmla="*/ 26 h 30"/>
                  <a:gd name="T16" fmla="*/ 26 w 29"/>
                  <a:gd name="T17" fmla="*/ 30 h 30"/>
                  <a:gd name="T18" fmla="*/ 7 w 29"/>
                  <a:gd name="T19" fmla="*/ 22 h 30"/>
                  <a:gd name="T20" fmla="*/ 22 w 29"/>
                  <a:gd name="T21" fmla="*/ 22 h 30"/>
                  <a:gd name="T22" fmla="*/ 22 w 29"/>
                  <a:gd name="T23" fmla="*/ 7 h 30"/>
                  <a:gd name="T24" fmla="*/ 7 w 29"/>
                  <a:gd name="T25" fmla="*/ 7 h 30"/>
                  <a:gd name="T26" fmla="*/ 7 w 29"/>
                  <a:gd name="T27" fmla="*/ 2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9" h="30">
                    <a:moveTo>
                      <a:pt x="26" y="30"/>
                    </a:moveTo>
                    <a:cubicBezTo>
                      <a:pt x="3" y="30"/>
                      <a:pt x="3" y="30"/>
                      <a:pt x="3" y="30"/>
                    </a:cubicBezTo>
                    <a:cubicBezTo>
                      <a:pt x="1" y="30"/>
                      <a:pt x="0" y="28"/>
                      <a:pt x="0" y="2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8" y="0"/>
                      <a:pt x="29" y="1"/>
                      <a:pt x="29" y="3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8"/>
                      <a:pt x="28" y="30"/>
                      <a:pt x="26" y="30"/>
                    </a:cubicBezTo>
                    <a:close/>
                    <a:moveTo>
                      <a:pt x="7" y="22"/>
                    </a:move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7" y="7"/>
                      <a:pt x="7" y="7"/>
                      <a:pt x="7" y="7"/>
                    </a:cubicBezTo>
                    <a:lnTo>
                      <a:pt x="7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9" name="Rectangle 11">
                <a:extLst>
                  <a:ext uri="{FF2B5EF4-FFF2-40B4-BE49-F238E27FC236}">
                    <a16:creationId xmlns:a16="http://schemas.microsoft.com/office/drawing/2014/main" id="{735AB3EB-D6B2-4723-BDA9-F552F85663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9521825" y="-4608513"/>
                <a:ext cx="25400" cy="2095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0" name="Rectangle 12">
                <a:extLst>
                  <a:ext uri="{FF2B5EF4-FFF2-40B4-BE49-F238E27FC236}">
                    <a16:creationId xmlns:a16="http://schemas.microsoft.com/office/drawing/2014/main" id="{91274476-A8D0-436F-98C2-94F97CE6D0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9466263" y="-4624388"/>
                <a:ext cx="26987" cy="2254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Rectangle 13">
                <a:extLst>
                  <a:ext uri="{FF2B5EF4-FFF2-40B4-BE49-F238E27FC236}">
                    <a16:creationId xmlns:a16="http://schemas.microsoft.com/office/drawing/2014/main" id="{E7860423-8DD2-4180-9838-544AB4D6D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9409113" y="-4624388"/>
                <a:ext cx="25400" cy="2254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9" name="TextBox 190">
              <a:extLst>
                <a:ext uri="{FF2B5EF4-FFF2-40B4-BE49-F238E27FC236}">
                  <a16:creationId xmlns:a16="http://schemas.microsoft.com/office/drawing/2014/main" id="{D7FA6B59-5E6D-463B-B5A2-257EE98777EE}"/>
                </a:ext>
              </a:extLst>
            </p:cNvPr>
            <p:cNvSpPr txBox="1"/>
            <p:nvPr/>
          </p:nvSpPr>
          <p:spPr>
            <a:xfrm>
              <a:off x="4738467" y="2510671"/>
              <a:ext cx="6974157" cy="1231106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s-MX" sz="2000" b="1" dirty="0">
                  <a:solidFill>
                    <a:schemeClr val="bg1">
                      <a:lumMod val="50000"/>
                    </a:schemeClr>
                  </a:solidFill>
                </a:rPr>
                <a:t>Número de Autos</a:t>
              </a:r>
            </a:p>
            <a:p>
              <a:r>
                <a:rPr lang="es-MX" sz="2000" dirty="0">
                  <a:solidFill>
                    <a:schemeClr val="bg1">
                      <a:lumMod val="50000"/>
                    </a:schemeClr>
                  </a:solidFill>
                </a:rPr>
                <a:t>Constante confusión por las exclusiones que se hacían en el modelo.</a:t>
              </a:r>
            </a:p>
            <a:p>
              <a:endParaRPr lang="es-MX" sz="2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06" name="Rectangle 171">
            <a:extLst>
              <a:ext uri="{FF2B5EF4-FFF2-40B4-BE49-F238E27FC236}">
                <a16:creationId xmlns:a16="http://schemas.microsoft.com/office/drawing/2014/main" id="{A355ACBD-9528-4360-B913-A1C3185DE55B}"/>
              </a:ext>
            </a:extLst>
          </p:cNvPr>
          <p:cNvSpPr/>
          <p:nvPr/>
        </p:nvSpPr>
        <p:spPr>
          <a:xfrm>
            <a:off x="0" y="5192975"/>
            <a:ext cx="12192000" cy="1665026"/>
          </a:xfrm>
          <a:prstGeom prst="rect">
            <a:avLst/>
          </a:pr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9" name="Group 52">
            <a:extLst>
              <a:ext uri="{FF2B5EF4-FFF2-40B4-BE49-F238E27FC236}">
                <a16:creationId xmlns:a16="http://schemas.microsoft.com/office/drawing/2014/main" id="{D28D0948-E900-4C56-A652-11475F7C0C60}"/>
              </a:ext>
            </a:extLst>
          </p:cNvPr>
          <p:cNvGrpSpPr/>
          <p:nvPr/>
        </p:nvGrpSpPr>
        <p:grpSpPr>
          <a:xfrm>
            <a:off x="503620" y="5267156"/>
            <a:ext cx="4698670" cy="1402620"/>
            <a:chOff x="423165" y="-58181"/>
            <a:chExt cx="4698670" cy="1402620"/>
          </a:xfrm>
        </p:grpSpPr>
        <p:sp>
          <p:nvSpPr>
            <p:cNvPr id="110" name="TextBox 53">
              <a:extLst>
                <a:ext uri="{FF2B5EF4-FFF2-40B4-BE49-F238E27FC236}">
                  <a16:creationId xmlns:a16="http://schemas.microsoft.com/office/drawing/2014/main" id="{C494335D-5D95-474E-8FED-E5603EC2071E}"/>
                </a:ext>
              </a:extLst>
            </p:cNvPr>
            <p:cNvSpPr txBox="1"/>
            <p:nvPr/>
          </p:nvSpPr>
          <p:spPr>
            <a:xfrm>
              <a:off x="423165" y="-58181"/>
              <a:ext cx="4698670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lvl="0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Century Gothic"/>
                </a:rPr>
                <a:t>LA NUEVA REGLA </a:t>
              </a:r>
            </a:p>
            <a:p>
              <a:pPr lvl="0">
                <a:defRPr/>
              </a:pPr>
              <a:r>
                <a:rPr lang="en-US" sz="4000" kern="0" dirty="0">
                  <a:solidFill>
                    <a:schemeClr val="bg1"/>
                  </a:solidFill>
                  <a:latin typeface="Century Gothic"/>
                </a:rPr>
                <a:t>AMAI</a:t>
              </a:r>
            </a:p>
          </p:txBody>
        </p:sp>
        <p:sp>
          <p:nvSpPr>
            <p:cNvPr id="111" name="Line 6">
              <a:extLst>
                <a:ext uri="{FF2B5EF4-FFF2-40B4-BE49-F238E27FC236}">
                  <a16:creationId xmlns:a16="http://schemas.microsoft.com/office/drawing/2014/main" id="{2C8BF502-0084-4201-A654-15DFF9FEFD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800" y="1344439"/>
              <a:ext cx="360000" cy="0"/>
            </a:xfrm>
            <a:prstGeom prst="line">
              <a:avLst/>
            </a:prstGeom>
            <a:noFill/>
            <a:ln w="28575" cap="rnd">
              <a:solidFill>
                <a:sysClr val="window" lastClr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2" name="Freeform 13">
            <a:extLst>
              <a:ext uri="{FF2B5EF4-FFF2-40B4-BE49-F238E27FC236}">
                <a16:creationId xmlns:a16="http://schemas.microsoft.com/office/drawing/2014/main" id="{9B928E2C-99CF-42A3-8E7F-6794EB54689F}"/>
              </a:ext>
            </a:extLst>
          </p:cNvPr>
          <p:cNvSpPr>
            <a:spLocks noChangeAspect="1"/>
          </p:cNvSpPr>
          <p:nvPr/>
        </p:nvSpPr>
        <p:spPr bwMode="auto">
          <a:xfrm>
            <a:off x="3823192" y="3557541"/>
            <a:ext cx="677903" cy="677903"/>
          </a:xfrm>
          <a:custGeom>
            <a:avLst/>
            <a:gdLst>
              <a:gd name="T0" fmla="*/ 141 w 2349"/>
              <a:gd name="T1" fmla="*/ 1431 h 2349"/>
              <a:gd name="T2" fmla="*/ 141 w 2349"/>
              <a:gd name="T3" fmla="*/ 918 h 2349"/>
              <a:gd name="T4" fmla="*/ 918 w 2349"/>
              <a:gd name="T5" fmla="*/ 141 h 2349"/>
              <a:gd name="T6" fmla="*/ 1431 w 2349"/>
              <a:gd name="T7" fmla="*/ 141 h 2349"/>
              <a:gd name="T8" fmla="*/ 2208 w 2349"/>
              <a:gd name="T9" fmla="*/ 918 h 2349"/>
              <a:gd name="T10" fmla="*/ 2208 w 2349"/>
              <a:gd name="T11" fmla="*/ 1431 h 2349"/>
              <a:gd name="T12" fmla="*/ 1431 w 2349"/>
              <a:gd name="T13" fmla="*/ 2208 h 2349"/>
              <a:gd name="T14" fmla="*/ 918 w 2349"/>
              <a:gd name="T15" fmla="*/ 2208 h 2349"/>
              <a:gd name="T16" fmla="*/ 141 w 2349"/>
              <a:gd name="T17" fmla="*/ 1431 h 2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349" h="2349">
                <a:moveTo>
                  <a:pt x="141" y="1431"/>
                </a:moveTo>
                <a:cubicBezTo>
                  <a:pt x="0" y="1290"/>
                  <a:pt x="0" y="1059"/>
                  <a:pt x="141" y="918"/>
                </a:cubicBezTo>
                <a:cubicBezTo>
                  <a:pt x="918" y="141"/>
                  <a:pt x="918" y="141"/>
                  <a:pt x="918" y="141"/>
                </a:cubicBezTo>
                <a:cubicBezTo>
                  <a:pt x="1059" y="0"/>
                  <a:pt x="1290" y="0"/>
                  <a:pt x="1431" y="141"/>
                </a:cubicBezTo>
                <a:cubicBezTo>
                  <a:pt x="2208" y="918"/>
                  <a:pt x="2208" y="918"/>
                  <a:pt x="2208" y="918"/>
                </a:cubicBezTo>
                <a:cubicBezTo>
                  <a:pt x="2349" y="1059"/>
                  <a:pt x="2349" y="1290"/>
                  <a:pt x="2208" y="1431"/>
                </a:cubicBezTo>
                <a:cubicBezTo>
                  <a:pt x="1431" y="2208"/>
                  <a:pt x="1431" y="2208"/>
                  <a:pt x="1431" y="2208"/>
                </a:cubicBezTo>
                <a:cubicBezTo>
                  <a:pt x="1290" y="2349"/>
                  <a:pt x="1059" y="2349"/>
                  <a:pt x="918" y="2208"/>
                </a:cubicBezTo>
                <a:lnTo>
                  <a:pt x="141" y="1431"/>
                </a:lnTo>
                <a:close/>
              </a:path>
            </a:pathLst>
          </a:custGeom>
          <a:gradFill>
            <a:gsLst>
              <a:gs pos="0">
                <a:srgbClr val="2C709D"/>
              </a:gs>
              <a:gs pos="100000">
                <a:srgbClr val="75D9B5">
                  <a:lumMod val="75000"/>
                </a:srgbClr>
              </a:gs>
            </a:gsLst>
            <a:lin ang="2700000" scaled="0"/>
          </a:gradFill>
          <a:ln w="3810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9531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17">
            <a:extLst>
              <a:ext uri="{FF2B5EF4-FFF2-40B4-BE49-F238E27FC236}">
                <a16:creationId xmlns:a16="http://schemas.microsoft.com/office/drawing/2014/main" id="{20A82928-D853-406F-8FED-D5F19F7288B7}"/>
              </a:ext>
            </a:extLst>
          </p:cNvPr>
          <p:cNvSpPr/>
          <p:nvPr/>
        </p:nvSpPr>
        <p:spPr>
          <a:xfrm>
            <a:off x="5626100" y="0"/>
            <a:ext cx="6565900" cy="6858000"/>
          </a:xfrm>
          <a:prstGeom prst="rect">
            <a:avLst/>
          </a:pr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0" name="Straight Connector 159">
            <a:extLst>
              <a:ext uri="{FF2B5EF4-FFF2-40B4-BE49-F238E27FC236}">
                <a16:creationId xmlns:a16="http://schemas.microsoft.com/office/drawing/2014/main" id="{B8B9D6C8-26F0-45AC-939E-D2C09E2CE65A}"/>
              </a:ext>
            </a:extLst>
          </p:cNvPr>
          <p:cNvCxnSpPr/>
          <p:nvPr/>
        </p:nvCxnSpPr>
        <p:spPr>
          <a:xfrm>
            <a:off x="609842" y="5013176"/>
            <a:ext cx="4313930" cy="0"/>
          </a:xfrm>
          <a:prstGeom prst="line">
            <a:avLst/>
          </a:prstGeom>
          <a:noFill/>
          <a:ln w="3175" cap="rnd">
            <a:gradFill>
              <a:gsLst>
                <a:gs pos="0">
                  <a:srgbClr val="2C709D"/>
                </a:gs>
                <a:gs pos="100000">
                  <a:srgbClr val="75D9B5">
                    <a:lumMod val="75000"/>
                  </a:srgbClr>
                </a:gs>
              </a:gsLst>
              <a:lin ang="2700000" scaled="0"/>
            </a:gra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03" name="Group 87">
            <a:extLst>
              <a:ext uri="{FF2B5EF4-FFF2-40B4-BE49-F238E27FC236}">
                <a16:creationId xmlns:a16="http://schemas.microsoft.com/office/drawing/2014/main" id="{43C85BB0-E16D-498F-8BFC-1715B9284375}"/>
              </a:ext>
            </a:extLst>
          </p:cNvPr>
          <p:cNvGrpSpPr/>
          <p:nvPr/>
        </p:nvGrpSpPr>
        <p:grpSpPr>
          <a:xfrm>
            <a:off x="609842" y="1586961"/>
            <a:ext cx="4787117" cy="1402620"/>
            <a:chOff x="423164" y="-58181"/>
            <a:chExt cx="4787117" cy="1402620"/>
          </a:xfrm>
        </p:grpSpPr>
        <p:sp>
          <p:nvSpPr>
            <p:cNvPr id="104" name="TextBox 88">
              <a:extLst>
                <a:ext uri="{FF2B5EF4-FFF2-40B4-BE49-F238E27FC236}">
                  <a16:creationId xmlns:a16="http://schemas.microsoft.com/office/drawing/2014/main" id="{1E59B538-5020-4D2E-A74C-D0513DFB9595}"/>
                </a:ext>
              </a:extLst>
            </p:cNvPr>
            <p:cNvSpPr txBox="1"/>
            <p:nvPr/>
          </p:nvSpPr>
          <p:spPr>
            <a:xfrm>
              <a:off x="423164" y="-58181"/>
              <a:ext cx="4787117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/>
                </a:rPr>
                <a:t>PROPUESTA REGLA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/>
                </a:rPr>
                <a:t>AMAI</a:t>
              </a:r>
            </a:p>
          </p:txBody>
        </p:sp>
        <p:sp>
          <p:nvSpPr>
            <p:cNvPr id="105" name="Line 6">
              <a:extLst>
                <a:ext uri="{FF2B5EF4-FFF2-40B4-BE49-F238E27FC236}">
                  <a16:creationId xmlns:a16="http://schemas.microsoft.com/office/drawing/2014/main" id="{2C3EBC2D-9470-4A6D-87B3-F9CF25E656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800" y="1344439"/>
              <a:ext cx="360000" cy="0"/>
            </a:xfrm>
            <a:prstGeom prst="line">
              <a:avLst/>
            </a:prstGeom>
            <a:noFill/>
            <a:ln w="28575" cap="rnd">
              <a:gradFill>
                <a:gsLst>
                  <a:gs pos="0">
                    <a:srgbClr val="2C709D"/>
                  </a:gs>
                  <a:gs pos="100000">
                    <a:srgbClr val="75D9B5">
                      <a:lumMod val="75000"/>
                    </a:srgbClr>
                  </a:gs>
                </a:gsLst>
                <a:lin ang="2700000" scaled="0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80" name="TextBox 86">
            <a:extLst>
              <a:ext uri="{FF2B5EF4-FFF2-40B4-BE49-F238E27FC236}">
                <a16:creationId xmlns:a16="http://schemas.microsoft.com/office/drawing/2014/main" id="{A53BFA9B-D93F-424F-8C68-D078A2C8C9D9}"/>
              </a:ext>
            </a:extLst>
          </p:cNvPr>
          <p:cNvSpPr txBox="1"/>
          <p:nvPr/>
        </p:nvSpPr>
        <p:spPr>
          <a:xfrm>
            <a:off x="609843" y="3350022"/>
            <a:ext cx="4429904" cy="153888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>
                    <a:lumMod val="50000"/>
                  </a:schemeClr>
                </a:solidFill>
              </a:rPr>
              <a:t>Con estos antecedentes el comité de Nivel Socioeconómico optó por probar nuevas alternativas de modelaje.</a:t>
            </a:r>
          </a:p>
          <a:p>
            <a:pPr algn="ctr"/>
            <a:r>
              <a:rPr lang="es-MX" sz="2000" b="1" dirty="0">
                <a:solidFill>
                  <a:schemeClr val="bg1">
                    <a:lumMod val="50000"/>
                  </a:schemeClr>
                </a:solidFill>
              </a:rPr>
              <a:t>Algunos de los objetivos del comité para la nueva propuesta fueron: </a:t>
            </a:r>
          </a:p>
        </p:txBody>
      </p:sp>
      <p:sp>
        <p:nvSpPr>
          <p:cNvPr id="181" name="Rectangle 7">
            <a:extLst>
              <a:ext uri="{FF2B5EF4-FFF2-40B4-BE49-F238E27FC236}">
                <a16:creationId xmlns:a16="http://schemas.microsoft.com/office/drawing/2014/main" id="{97B83FD7-ECE7-4B3B-8F72-545E9389F044}"/>
              </a:ext>
            </a:extLst>
          </p:cNvPr>
          <p:cNvSpPr/>
          <p:nvPr/>
        </p:nvSpPr>
        <p:spPr>
          <a:xfrm>
            <a:off x="6110056" y="706139"/>
            <a:ext cx="561662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es-MX" sz="2000" dirty="0">
                <a:solidFill>
                  <a:schemeClr val="bg1"/>
                </a:solidFill>
              </a:rPr>
              <a:t>Redimensionar la regla a la nueva realidad de la familia mexicana, incorporando variables actuales y excluyendo aquellas que ya no tienen capacidad de discriminar.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es-MX" sz="2000" dirty="0">
                <a:solidFill>
                  <a:schemeClr val="bg1"/>
                </a:solidFill>
              </a:rPr>
              <a:t>Acortar el tiempo de aplicación del instrumento.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es-MX" sz="2000" dirty="0">
                <a:solidFill>
                  <a:schemeClr val="bg1"/>
                </a:solidFill>
              </a:rPr>
              <a:t>Evitar el uso de preguntas difíciles de aplicar en la práctica.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es-MX" sz="2000" dirty="0">
                <a:solidFill>
                  <a:schemeClr val="bg1"/>
                </a:solidFill>
              </a:rPr>
              <a:t>Evitar la confusión en el uso de algunas preguntas.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es-MX" sz="2000" dirty="0">
                <a:solidFill>
                  <a:schemeClr val="bg1"/>
                </a:solidFill>
              </a:rPr>
              <a:t>Validar las distintas dimensiones del NSE.</a:t>
            </a:r>
          </a:p>
        </p:txBody>
      </p:sp>
    </p:spTree>
    <p:extLst>
      <p:ext uri="{BB962C8B-B14F-4D97-AF65-F5344CB8AC3E}">
        <p14:creationId xmlns:p14="http://schemas.microsoft.com/office/powerpoint/2010/main" val="389728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52">
            <a:extLst>
              <a:ext uri="{FF2B5EF4-FFF2-40B4-BE49-F238E27FC236}">
                <a16:creationId xmlns:a16="http://schemas.microsoft.com/office/drawing/2014/main" id="{BEECD434-1531-401D-8E51-A130B450A649}"/>
              </a:ext>
            </a:extLst>
          </p:cNvPr>
          <p:cNvGrpSpPr/>
          <p:nvPr/>
        </p:nvGrpSpPr>
        <p:grpSpPr>
          <a:xfrm>
            <a:off x="503620" y="46797"/>
            <a:ext cx="4698670" cy="1402620"/>
            <a:chOff x="423165" y="-58181"/>
            <a:chExt cx="4698670" cy="1402620"/>
          </a:xfrm>
        </p:grpSpPr>
        <p:sp>
          <p:nvSpPr>
            <p:cNvPr id="26" name="TextBox 53">
              <a:extLst>
                <a:ext uri="{FF2B5EF4-FFF2-40B4-BE49-F238E27FC236}">
                  <a16:creationId xmlns:a16="http://schemas.microsoft.com/office/drawing/2014/main" id="{08BC5A0A-DAA5-468A-9179-FB0BD843EB8C}"/>
                </a:ext>
              </a:extLst>
            </p:cNvPr>
            <p:cNvSpPr txBox="1"/>
            <p:nvPr/>
          </p:nvSpPr>
          <p:spPr>
            <a:xfrm>
              <a:off x="423165" y="-58181"/>
              <a:ext cx="4698670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lvl="0">
                <a:defRPr/>
              </a:pPr>
              <a:r>
                <a:rPr lang="en-US" sz="4000" b="1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/>
                </a:rPr>
                <a:t>UNA NUEVA </a:t>
              </a:r>
              <a:r>
                <a:rPr lang="en-US" sz="40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/>
                </a:rPr>
                <a:t>PROPUESTA</a:t>
              </a:r>
            </a:p>
          </p:txBody>
        </p:sp>
        <p:sp>
          <p:nvSpPr>
            <p:cNvPr id="27" name="Line 6">
              <a:extLst>
                <a:ext uri="{FF2B5EF4-FFF2-40B4-BE49-F238E27FC236}">
                  <a16:creationId xmlns:a16="http://schemas.microsoft.com/office/drawing/2014/main" id="{6BA1DFE3-26B5-466A-99B3-1C3FA78ED1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800" y="1344439"/>
              <a:ext cx="360000" cy="0"/>
            </a:xfrm>
            <a:prstGeom prst="line">
              <a:avLst/>
            </a:prstGeom>
            <a:noFill/>
            <a:ln w="28575" cap="rnd">
              <a:solidFill>
                <a:sysClr val="window" lastClr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AF1248C0-5479-4E04-B6A2-113113285D39}"/>
              </a:ext>
            </a:extLst>
          </p:cNvPr>
          <p:cNvSpPr txBox="1"/>
          <p:nvPr/>
        </p:nvSpPr>
        <p:spPr>
          <a:xfrm>
            <a:off x="335360" y="2060848"/>
            <a:ext cx="5976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>
                <a:solidFill>
                  <a:schemeClr val="bg1">
                    <a:lumMod val="50000"/>
                  </a:schemeClr>
                </a:solidFill>
              </a:rPr>
              <a:t>Un objetivo fundamental se centró en generar un nuevo modelo como una propuesta independiente, es decir, realizar un nuevo ejercicio utilizando la experiencia de modelos anteriores. 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A934488F-159F-4EF2-A303-8590B0BE6714}"/>
              </a:ext>
            </a:extLst>
          </p:cNvPr>
          <p:cNvSpPr txBox="1"/>
          <p:nvPr/>
        </p:nvSpPr>
        <p:spPr>
          <a:xfrm>
            <a:off x="335360" y="3429000"/>
            <a:ext cx="59766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>
                <a:solidFill>
                  <a:schemeClr val="bg1">
                    <a:lumMod val="50000"/>
                  </a:schemeClr>
                </a:solidFill>
              </a:rPr>
              <a:t>Para este tipo de proyectos, en donde variables como ingreso y gasto son fundamenteales, la mejor fuente de información es la Encuesta Nacional de Ingresos y Gastos de los Hogares (ENIGH) que desarrolla el INEGI  </a:t>
            </a:r>
          </a:p>
          <a:p>
            <a:pPr algn="just"/>
            <a:endParaRPr lang="es-MX" sz="200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es-MX" sz="2000" dirty="0">
                <a:solidFill>
                  <a:schemeClr val="bg1">
                    <a:lumMod val="50000"/>
                  </a:schemeClr>
                </a:solidFill>
              </a:rPr>
              <a:t>Todos los ejercicios para el desarrollo del modelo se realizaron con la base de datos de ENIGH 2014, pensando en usar la nueva versión a publicarse como validación final.</a:t>
            </a: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0FFBDE4B-DCDC-4FE4-B4FF-EC6CC0B87FAC}"/>
              </a:ext>
            </a:extLst>
          </p:cNvPr>
          <p:cNvSpPr>
            <a:spLocks/>
          </p:cNvSpPr>
          <p:nvPr/>
        </p:nvSpPr>
        <p:spPr bwMode="auto">
          <a:xfrm flipV="1">
            <a:off x="6522948" y="0"/>
            <a:ext cx="5669051" cy="5920607"/>
          </a:xfrm>
          <a:custGeom>
            <a:avLst/>
            <a:gdLst>
              <a:gd name="connsiteX0" fmla="*/ 3892858 w 4685166"/>
              <a:gd name="connsiteY0" fmla="*/ 4893064 h 4893064"/>
              <a:gd name="connsiteX1" fmla="*/ 4246867 w 4685166"/>
              <a:gd name="connsiteY1" fmla="*/ 4893064 h 4893064"/>
              <a:gd name="connsiteX2" fmla="*/ 4266700 w 4685166"/>
              <a:gd name="connsiteY2" fmla="*/ 4873231 h 4893064"/>
              <a:gd name="connsiteX3" fmla="*/ 4611862 w 4685166"/>
              <a:gd name="connsiteY3" fmla="*/ 4528069 h 4893064"/>
              <a:gd name="connsiteX4" fmla="*/ 4685166 w 4685166"/>
              <a:gd name="connsiteY4" fmla="*/ 4454765 h 4893064"/>
              <a:gd name="connsiteX5" fmla="*/ 4685166 w 4685166"/>
              <a:gd name="connsiteY5" fmla="*/ 4100755 h 4893064"/>
              <a:gd name="connsiteX6" fmla="*/ 4566237 w 4685166"/>
              <a:gd name="connsiteY6" fmla="*/ 4219684 h 4893064"/>
              <a:gd name="connsiteX7" fmla="*/ 3985508 w 4685166"/>
              <a:gd name="connsiteY7" fmla="*/ 4800414 h 4893064"/>
              <a:gd name="connsiteX8" fmla="*/ 1589013 w 4685166"/>
              <a:gd name="connsiteY8" fmla="*/ 4893064 h 4893064"/>
              <a:gd name="connsiteX9" fmla="*/ 1879183 w 4685166"/>
              <a:gd name="connsiteY9" fmla="*/ 4893064 h 4893064"/>
              <a:gd name="connsiteX10" fmla="*/ 479581 w 4685166"/>
              <a:gd name="connsiteY10" fmla="*/ 3493462 h 4893064"/>
              <a:gd name="connsiteX11" fmla="*/ 479581 w 4685166"/>
              <a:gd name="connsiteY11" fmla="*/ 2298974 h 4893064"/>
              <a:gd name="connsiteX12" fmla="*/ 2288776 w 4685166"/>
              <a:gd name="connsiteY12" fmla="*/ 489779 h 4893064"/>
              <a:gd name="connsiteX13" fmla="*/ 3483264 w 4685166"/>
              <a:gd name="connsiteY13" fmla="*/ 489779 h 4893064"/>
              <a:gd name="connsiteX14" fmla="*/ 4620691 w 4685166"/>
              <a:gd name="connsiteY14" fmla="*/ 1627207 h 4893064"/>
              <a:gd name="connsiteX15" fmla="*/ 4685166 w 4685166"/>
              <a:gd name="connsiteY15" fmla="*/ 1691681 h 4893064"/>
              <a:gd name="connsiteX16" fmla="*/ 4685166 w 4685166"/>
              <a:gd name="connsiteY16" fmla="*/ 1381114 h 4893064"/>
              <a:gd name="connsiteX17" fmla="*/ 4671869 w 4685166"/>
              <a:gd name="connsiteY17" fmla="*/ 1367817 h 4893064"/>
              <a:gd name="connsiteX18" fmla="*/ 3574908 w 4685166"/>
              <a:gd name="connsiteY18" fmla="*/ 270857 h 4893064"/>
              <a:gd name="connsiteX19" fmla="*/ 2260971 w 4685166"/>
              <a:gd name="connsiteY19" fmla="*/ 270857 h 4893064"/>
              <a:gd name="connsiteX20" fmla="*/ 270856 w 4685166"/>
              <a:gd name="connsiteY20" fmla="*/ 2260971 h 4893064"/>
              <a:gd name="connsiteX21" fmla="*/ 270856 w 4685166"/>
              <a:gd name="connsiteY21" fmla="*/ 3574908 h 489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85166" h="4893064">
                <a:moveTo>
                  <a:pt x="3892858" y="4893064"/>
                </a:moveTo>
                <a:lnTo>
                  <a:pt x="4246867" y="4893064"/>
                </a:lnTo>
                <a:lnTo>
                  <a:pt x="4266700" y="4873231"/>
                </a:lnTo>
                <a:cubicBezTo>
                  <a:pt x="4366626" y="4773306"/>
                  <a:pt x="4480985" y="4658946"/>
                  <a:pt x="4611862" y="4528069"/>
                </a:cubicBezTo>
                <a:lnTo>
                  <a:pt x="4685166" y="4454765"/>
                </a:lnTo>
                <a:lnTo>
                  <a:pt x="4685166" y="4100755"/>
                </a:lnTo>
                <a:lnTo>
                  <a:pt x="4566237" y="4219684"/>
                </a:lnTo>
                <a:cubicBezTo>
                  <a:pt x="4321533" y="4464389"/>
                  <a:pt x="4132121" y="4653801"/>
                  <a:pt x="3985508" y="4800414"/>
                </a:cubicBezTo>
                <a:close/>
                <a:moveTo>
                  <a:pt x="1589013" y="4893064"/>
                </a:moveTo>
                <a:lnTo>
                  <a:pt x="1879183" y="4893064"/>
                </a:lnTo>
                <a:lnTo>
                  <a:pt x="479581" y="3493462"/>
                </a:lnTo>
                <a:cubicBezTo>
                  <a:pt x="151271" y="3165153"/>
                  <a:pt x="151271" y="2627284"/>
                  <a:pt x="479581" y="2298974"/>
                </a:cubicBezTo>
                <a:cubicBezTo>
                  <a:pt x="2288776" y="489779"/>
                  <a:pt x="2288776" y="489779"/>
                  <a:pt x="2288776" y="489779"/>
                </a:cubicBezTo>
                <a:cubicBezTo>
                  <a:pt x="2617086" y="161469"/>
                  <a:pt x="3154955" y="161469"/>
                  <a:pt x="3483264" y="489779"/>
                </a:cubicBezTo>
                <a:cubicBezTo>
                  <a:pt x="3992100" y="998615"/>
                  <a:pt x="4357826" y="1364341"/>
                  <a:pt x="4620691" y="1627207"/>
                </a:cubicBezTo>
                <a:lnTo>
                  <a:pt x="4685166" y="1691681"/>
                </a:lnTo>
                <a:lnTo>
                  <a:pt x="4685166" y="1381114"/>
                </a:lnTo>
                <a:lnTo>
                  <a:pt x="4671869" y="1367817"/>
                </a:lnTo>
                <a:cubicBezTo>
                  <a:pt x="4398454" y="1094402"/>
                  <a:pt x="4041341" y="737290"/>
                  <a:pt x="3574908" y="270857"/>
                </a:cubicBezTo>
                <a:cubicBezTo>
                  <a:pt x="3213768" y="-90285"/>
                  <a:pt x="2622112" y="-90285"/>
                  <a:pt x="2260971" y="270857"/>
                </a:cubicBezTo>
                <a:cubicBezTo>
                  <a:pt x="2260971" y="270857"/>
                  <a:pt x="2260971" y="270857"/>
                  <a:pt x="270856" y="2260971"/>
                </a:cubicBezTo>
                <a:cubicBezTo>
                  <a:pt x="-90285" y="2622112"/>
                  <a:pt x="-90285" y="3213768"/>
                  <a:pt x="270856" y="3574908"/>
                </a:cubicBezTo>
                <a:close/>
              </a:path>
            </a:pathLst>
          </a:custGeom>
          <a:gradFill>
            <a:gsLst>
              <a:gs pos="0">
                <a:srgbClr val="2C709D"/>
              </a:gs>
              <a:gs pos="100000">
                <a:srgbClr val="75D9B5">
                  <a:lumMod val="75000"/>
                </a:srgbClr>
              </a:gs>
            </a:gsLst>
            <a:lin ang="2400000" scaled="0"/>
          </a:gra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1266" name="Picture 2" descr="Resultado de imagen para HOGAR">
            <a:extLst>
              <a:ext uri="{FF2B5EF4-FFF2-40B4-BE49-F238E27FC236}">
                <a16:creationId xmlns:a16="http://schemas.microsoft.com/office/drawing/2014/main" id="{59A7F57C-B018-4215-8418-EA4A52DB8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-675456"/>
            <a:ext cx="5760640" cy="6134881"/>
          </a:xfrm>
          <a:prstGeom prst="diamon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19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6 CuadroTexto"/>
          <p:cNvSpPr txBox="1"/>
          <p:nvPr/>
        </p:nvSpPr>
        <p:spPr>
          <a:xfrm>
            <a:off x="1880742" y="1196752"/>
            <a:ext cx="8573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primer paso fue definir qué variable dependiente íbamos a utilizar para crear el nuevo modelo.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contrastaron diversas variable de la </a:t>
            </a:r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ENIGH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para entender cuál es la que estaba más ligada con el concepto de nivel socioeconómico existente.</a:t>
            </a:r>
          </a:p>
        </p:txBody>
      </p:sp>
      <p:pic>
        <p:nvPicPr>
          <p:cNvPr id="9" name="7 Imagen" descr="Percepcion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2456529"/>
            <a:ext cx="5482673" cy="4356847"/>
          </a:xfrm>
          <a:prstGeom prst="rect">
            <a:avLst/>
          </a:prstGeom>
          <a:ln w="38100">
            <a:gradFill>
              <a:gsLst>
                <a:gs pos="0">
                  <a:srgbClr val="4286A7"/>
                </a:gs>
                <a:gs pos="74000">
                  <a:srgbClr val="49C5A0"/>
                </a:gs>
                <a:gs pos="100000">
                  <a:srgbClr val="46ACA4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8 Imagen" descr="Percepciones Total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438" y="2456528"/>
            <a:ext cx="5761210" cy="4356848"/>
          </a:xfrm>
          <a:prstGeom prst="rect">
            <a:avLst/>
          </a:prstGeom>
          <a:ln w="38100" cap="sq">
            <a:gradFill>
              <a:gsLst>
                <a:gs pos="0">
                  <a:srgbClr val="4286A7"/>
                </a:gs>
                <a:gs pos="74000">
                  <a:srgbClr val="47B5A4"/>
                </a:gs>
                <a:gs pos="100000">
                  <a:srgbClr val="49C5A0"/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6 CuadroTexto"/>
          <p:cNvSpPr txBox="1"/>
          <p:nvPr/>
        </p:nvSpPr>
        <p:spPr>
          <a:xfrm>
            <a:off x="4202893" y="2018438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5"/>
                </a:solidFill>
              </a:rPr>
              <a:t>PERCEPCIONES TOTALES POR NSE</a:t>
            </a:r>
          </a:p>
        </p:txBody>
      </p:sp>
      <p:sp>
        <p:nvSpPr>
          <p:cNvPr id="14" name="Rectangle 171">
            <a:extLst>
              <a:ext uri="{FF2B5EF4-FFF2-40B4-BE49-F238E27FC236}">
                <a16:creationId xmlns:a16="http://schemas.microsoft.com/office/drawing/2014/main" id="{DA9A17FC-1E23-44C1-BE47-19197EC5C162}"/>
              </a:ext>
            </a:extLst>
          </p:cNvPr>
          <p:cNvSpPr/>
          <p:nvPr/>
        </p:nvSpPr>
        <p:spPr>
          <a:xfrm>
            <a:off x="0" y="0"/>
            <a:ext cx="12192000" cy="1196752"/>
          </a:xfrm>
          <a:prstGeom prst="rect">
            <a:avLst/>
          </a:pr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52">
            <a:extLst>
              <a:ext uri="{FF2B5EF4-FFF2-40B4-BE49-F238E27FC236}">
                <a16:creationId xmlns:a16="http://schemas.microsoft.com/office/drawing/2014/main" id="{E75632FA-6E2E-4696-98CD-2A6D08D2E6E9}"/>
              </a:ext>
            </a:extLst>
          </p:cNvPr>
          <p:cNvGrpSpPr/>
          <p:nvPr/>
        </p:nvGrpSpPr>
        <p:grpSpPr>
          <a:xfrm>
            <a:off x="477743" y="121300"/>
            <a:ext cx="7556131" cy="742786"/>
            <a:chOff x="423165" y="249596"/>
            <a:chExt cx="4698670" cy="742786"/>
          </a:xfrm>
        </p:grpSpPr>
        <p:sp>
          <p:nvSpPr>
            <p:cNvPr id="16" name="TextBox 53">
              <a:extLst>
                <a:ext uri="{FF2B5EF4-FFF2-40B4-BE49-F238E27FC236}">
                  <a16:creationId xmlns:a16="http://schemas.microsoft.com/office/drawing/2014/main" id="{FCACB6D3-AEB8-4308-AB79-968938AFB740}"/>
                </a:ext>
              </a:extLst>
            </p:cNvPr>
            <p:cNvSpPr txBox="1"/>
            <p:nvPr/>
          </p:nvSpPr>
          <p:spPr>
            <a:xfrm>
              <a:off x="423165" y="249596"/>
              <a:ext cx="4698670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lvl="0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Century Gothic"/>
                </a:rPr>
                <a:t>¿QUÉ VARIABLES UTILIZAR?</a:t>
              </a:r>
            </a:p>
          </p:txBody>
        </p:sp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E461E5CF-65BC-43CC-A422-9C22F26285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165" y="992382"/>
              <a:ext cx="360000" cy="0"/>
            </a:xfrm>
            <a:prstGeom prst="line">
              <a:avLst/>
            </a:prstGeom>
            <a:noFill/>
            <a:ln w="28575" cap="rnd">
              <a:solidFill>
                <a:sysClr val="window" lastClr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797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2 Imagen" descr="Erogacion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73" y="1808684"/>
            <a:ext cx="4838759" cy="4871158"/>
          </a:xfrm>
          <a:prstGeom prst="rect">
            <a:avLst/>
          </a:prstGeom>
          <a:ln w="38100" cap="sq">
            <a:gradFill>
              <a:gsLst>
                <a:gs pos="0">
                  <a:srgbClr val="46ACA4"/>
                </a:gs>
                <a:gs pos="74000">
                  <a:srgbClr val="4286A7"/>
                </a:gs>
                <a:gs pos="83000">
                  <a:srgbClr val="47B5A4"/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3 Imagen" descr="Erogaciones Total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1811761"/>
            <a:ext cx="5042509" cy="4871158"/>
          </a:xfrm>
          <a:prstGeom prst="rect">
            <a:avLst/>
          </a:prstGeom>
          <a:ln w="38100" cap="sq">
            <a:gradFill>
              <a:gsLst>
                <a:gs pos="0">
                  <a:srgbClr val="47B5A4"/>
                </a:gs>
                <a:gs pos="74000">
                  <a:srgbClr val="4286A7"/>
                </a:gs>
                <a:gs pos="83000">
                  <a:srgbClr val="49C5A0"/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6 CuadroTexto"/>
          <p:cNvSpPr txBox="1"/>
          <p:nvPr/>
        </p:nvSpPr>
        <p:spPr>
          <a:xfrm>
            <a:off x="4128119" y="1318052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5"/>
                </a:solidFill>
              </a:rPr>
              <a:t>EROGACIONES TOTALES POR NSE</a:t>
            </a:r>
          </a:p>
        </p:txBody>
      </p:sp>
      <p:sp>
        <p:nvSpPr>
          <p:cNvPr id="7" name="Rectangle 171">
            <a:extLst>
              <a:ext uri="{FF2B5EF4-FFF2-40B4-BE49-F238E27FC236}">
                <a16:creationId xmlns:a16="http://schemas.microsoft.com/office/drawing/2014/main" id="{DA71EDED-4B0B-4F8D-BD30-72BE013502FB}"/>
              </a:ext>
            </a:extLst>
          </p:cNvPr>
          <p:cNvSpPr/>
          <p:nvPr/>
        </p:nvSpPr>
        <p:spPr>
          <a:xfrm>
            <a:off x="0" y="0"/>
            <a:ext cx="12192000" cy="1196752"/>
          </a:xfrm>
          <a:prstGeom prst="rect">
            <a:avLst/>
          </a:pr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52">
            <a:extLst>
              <a:ext uri="{FF2B5EF4-FFF2-40B4-BE49-F238E27FC236}">
                <a16:creationId xmlns:a16="http://schemas.microsoft.com/office/drawing/2014/main" id="{035469A9-7912-4687-94B2-83F393B5B6CF}"/>
              </a:ext>
            </a:extLst>
          </p:cNvPr>
          <p:cNvGrpSpPr/>
          <p:nvPr/>
        </p:nvGrpSpPr>
        <p:grpSpPr>
          <a:xfrm>
            <a:off x="477743" y="121300"/>
            <a:ext cx="7556131" cy="742786"/>
            <a:chOff x="423165" y="249596"/>
            <a:chExt cx="4698670" cy="742786"/>
          </a:xfrm>
        </p:grpSpPr>
        <p:sp>
          <p:nvSpPr>
            <p:cNvPr id="9" name="TextBox 53">
              <a:extLst>
                <a:ext uri="{FF2B5EF4-FFF2-40B4-BE49-F238E27FC236}">
                  <a16:creationId xmlns:a16="http://schemas.microsoft.com/office/drawing/2014/main" id="{B3E958E6-2873-4194-95FB-E603AB864E37}"/>
                </a:ext>
              </a:extLst>
            </p:cNvPr>
            <p:cNvSpPr txBox="1"/>
            <p:nvPr/>
          </p:nvSpPr>
          <p:spPr>
            <a:xfrm>
              <a:off x="423165" y="249596"/>
              <a:ext cx="4698670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lvl="0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Century Gothic"/>
                </a:rPr>
                <a:t>¿QUÉ VARIABLES UTILIZAR?</a:t>
              </a:r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BE43C647-3FD2-451F-9970-A5AB5F6164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165" y="992382"/>
              <a:ext cx="360000" cy="0"/>
            </a:xfrm>
            <a:prstGeom prst="line">
              <a:avLst/>
            </a:prstGeom>
            <a:noFill/>
            <a:ln w="28575" cap="rnd">
              <a:solidFill>
                <a:sysClr val="window" lastClr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169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1">
            <a:extLst>
              <a:ext uri="{FF2B5EF4-FFF2-40B4-BE49-F238E27FC236}">
                <a16:creationId xmlns:a16="http://schemas.microsoft.com/office/drawing/2014/main" id="{DA71EDED-4B0B-4F8D-BD30-72BE013502FB}"/>
              </a:ext>
            </a:extLst>
          </p:cNvPr>
          <p:cNvSpPr/>
          <p:nvPr/>
        </p:nvSpPr>
        <p:spPr>
          <a:xfrm>
            <a:off x="0" y="0"/>
            <a:ext cx="12192000" cy="1196752"/>
          </a:xfrm>
          <a:prstGeom prst="rect">
            <a:avLst/>
          </a:pr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52">
            <a:extLst>
              <a:ext uri="{FF2B5EF4-FFF2-40B4-BE49-F238E27FC236}">
                <a16:creationId xmlns:a16="http://schemas.microsoft.com/office/drawing/2014/main" id="{035469A9-7912-4687-94B2-83F393B5B6CF}"/>
              </a:ext>
            </a:extLst>
          </p:cNvPr>
          <p:cNvGrpSpPr/>
          <p:nvPr/>
        </p:nvGrpSpPr>
        <p:grpSpPr>
          <a:xfrm>
            <a:off x="477743" y="121300"/>
            <a:ext cx="7556131" cy="742786"/>
            <a:chOff x="423165" y="249596"/>
            <a:chExt cx="4698670" cy="742786"/>
          </a:xfrm>
        </p:grpSpPr>
        <p:sp>
          <p:nvSpPr>
            <p:cNvPr id="9" name="TextBox 53">
              <a:extLst>
                <a:ext uri="{FF2B5EF4-FFF2-40B4-BE49-F238E27FC236}">
                  <a16:creationId xmlns:a16="http://schemas.microsoft.com/office/drawing/2014/main" id="{B3E958E6-2873-4194-95FB-E603AB864E37}"/>
                </a:ext>
              </a:extLst>
            </p:cNvPr>
            <p:cNvSpPr txBox="1"/>
            <p:nvPr/>
          </p:nvSpPr>
          <p:spPr>
            <a:xfrm>
              <a:off x="423165" y="249596"/>
              <a:ext cx="4698670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lvl="0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Century Gothic"/>
                </a:rPr>
                <a:t>¿QUÉ VARIABLES UTILIZAR?</a:t>
              </a:r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BE43C647-3FD2-451F-9970-A5AB5F6164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165" y="992382"/>
              <a:ext cx="360000" cy="0"/>
            </a:xfrm>
            <a:prstGeom prst="line">
              <a:avLst/>
            </a:prstGeom>
            <a:noFill/>
            <a:ln w="28575" cap="rnd">
              <a:solidFill>
                <a:sysClr val="window" lastClr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" name="6 CuadroTexto">
            <a:extLst>
              <a:ext uri="{FF2B5EF4-FFF2-40B4-BE49-F238E27FC236}">
                <a16:creationId xmlns:a16="http://schemas.microsoft.com/office/drawing/2014/main" id="{7D0442C1-B1D0-4749-8054-390281644638}"/>
              </a:ext>
            </a:extLst>
          </p:cNvPr>
          <p:cNvSpPr txBox="1"/>
          <p:nvPr/>
        </p:nvSpPr>
        <p:spPr>
          <a:xfrm>
            <a:off x="494338" y="2492896"/>
            <a:ext cx="42484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ingreso corriente </a:t>
            </a:r>
            <a:r>
              <a:rPr lang="es-MX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(Suma de los ingresos por trabajo, los provenientes de rentas, de transferencias, de estimación del alquiler y de otros ingresos)</a:t>
            </a:r>
            <a:r>
              <a:rPr lang="es-MX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resultó ser la variable más asociada con los distintos indicadores que componen la regla AMAI 8x7.</a:t>
            </a:r>
          </a:p>
        </p:txBody>
      </p:sp>
      <p:sp>
        <p:nvSpPr>
          <p:cNvPr id="12" name="4 CuadroTexto">
            <a:extLst>
              <a:ext uri="{FF2B5EF4-FFF2-40B4-BE49-F238E27FC236}">
                <a16:creationId xmlns:a16="http://schemas.microsoft.com/office/drawing/2014/main" id="{71DBD8AC-114F-44E0-BFEA-19D9B1D113AE}"/>
              </a:ext>
            </a:extLst>
          </p:cNvPr>
          <p:cNvSpPr txBox="1"/>
          <p:nvPr/>
        </p:nvSpPr>
        <p:spPr>
          <a:xfrm>
            <a:off x="5302208" y="1355781"/>
            <a:ext cx="695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5"/>
                </a:solidFill>
              </a:rPr>
              <a:t>Asociación entre Ingreso Corriente y Número de Cuartos</a:t>
            </a:r>
          </a:p>
        </p:txBody>
      </p:sp>
      <p:pic>
        <p:nvPicPr>
          <p:cNvPr id="16" name="7 Imagen" descr="num_cuartos_ing.png">
            <a:extLst>
              <a:ext uri="{FF2B5EF4-FFF2-40B4-BE49-F238E27FC236}">
                <a16:creationId xmlns:a16="http://schemas.microsoft.com/office/drawing/2014/main" id="{9B639F52-01AF-4498-8D6A-003F088F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952" y="2060848"/>
            <a:ext cx="6233346" cy="4225997"/>
          </a:xfrm>
          <a:prstGeom prst="rect">
            <a:avLst/>
          </a:prstGeom>
          <a:ln w="38100" cap="sq">
            <a:gradFill>
              <a:gsLst>
                <a:gs pos="0">
                  <a:srgbClr val="49C5A0"/>
                </a:gs>
                <a:gs pos="74000">
                  <a:srgbClr val="4286A7"/>
                </a:gs>
                <a:gs pos="83000">
                  <a:srgbClr val="47B5A4"/>
                </a:gs>
                <a:gs pos="100000">
                  <a:srgbClr val="47B5A4"/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722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49">
            <a:extLst>
              <a:ext uri="{FF2B5EF4-FFF2-40B4-BE49-F238E27FC236}">
                <a16:creationId xmlns:a16="http://schemas.microsoft.com/office/drawing/2014/main" id="{8EE05F38-4825-4CA2-8A90-B89A0C8DA149}"/>
              </a:ext>
            </a:extLst>
          </p:cNvPr>
          <p:cNvSpPr/>
          <p:nvPr/>
        </p:nvSpPr>
        <p:spPr>
          <a:xfrm>
            <a:off x="0" y="0"/>
            <a:ext cx="9336360" cy="6858000"/>
          </a:xfrm>
          <a:prstGeom prst="rect">
            <a:avLst/>
          </a:pr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7" name="Group 67">
            <a:extLst>
              <a:ext uri="{FF2B5EF4-FFF2-40B4-BE49-F238E27FC236}">
                <a16:creationId xmlns:a16="http://schemas.microsoft.com/office/drawing/2014/main" id="{9FE29612-3559-4598-98C3-E98740B4CCDA}"/>
              </a:ext>
            </a:extLst>
          </p:cNvPr>
          <p:cNvGrpSpPr/>
          <p:nvPr/>
        </p:nvGrpSpPr>
        <p:grpSpPr>
          <a:xfrm>
            <a:off x="9495008" y="2727690"/>
            <a:ext cx="3621924" cy="1402620"/>
            <a:chOff x="423165" y="-58181"/>
            <a:chExt cx="3621924" cy="1402620"/>
          </a:xfrm>
        </p:grpSpPr>
        <p:sp>
          <p:nvSpPr>
            <p:cNvPr id="78" name="TextBox 68">
              <a:extLst>
                <a:ext uri="{FF2B5EF4-FFF2-40B4-BE49-F238E27FC236}">
                  <a16:creationId xmlns:a16="http://schemas.microsoft.com/office/drawing/2014/main" id="{85DC7BF2-0E30-4172-9B7D-E789F58AB5F2}"/>
                </a:ext>
              </a:extLst>
            </p:cNvPr>
            <p:cNvSpPr txBox="1"/>
            <p:nvPr/>
          </p:nvSpPr>
          <p:spPr>
            <a:xfrm>
              <a:off x="423165" y="-58181"/>
              <a:ext cx="3621924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/>
                </a:rPr>
                <a:t>¿CÓMO SE MODELÓ?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</a:endParaRPr>
            </a:p>
          </p:txBody>
        </p:sp>
        <p:sp>
          <p:nvSpPr>
            <p:cNvPr id="79" name="Line 6">
              <a:extLst>
                <a:ext uri="{FF2B5EF4-FFF2-40B4-BE49-F238E27FC236}">
                  <a16:creationId xmlns:a16="http://schemas.microsoft.com/office/drawing/2014/main" id="{1E182F7F-BFE3-44C0-8BA6-84FEE81B3E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800" y="1344439"/>
              <a:ext cx="360000" cy="0"/>
            </a:xfrm>
            <a:prstGeom prst="line">
              <a:avLst/>
            </a:prstGeom>
            <a:noFill/>
            <a:ln w="28575" cap="rnd">
              <a:gradFill>
                <a:gsLst>
                  <a:gs pos="0">
                    <a:srgbClr val="2C709D"/>
                  </a:gs>
                  <a:gs pos="100000">
                    <a:srgbClr val="75D9B5">
                      <a:lumMod val="75000"/>
                    </a:srgbClr>
                  </a:gs>
                </a:gsLst>
                <a:lin ang="2700000" scaled="0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775D668D-B681-485B-8D76-C7635A432BFD}"/>
              </a:ext>
            </a:extLst>
          </p:cNvPr>
          <p:cNvGrpSpPr/>
          <p:nvPr/>
        </p:nvGrpSpPr>
        <p:grpSpPr>
          <a:xfrm>
            <a:off x="1343472" y="462609"/>
            <a:ext cx="2974449" cy="2802845"/>
            <a:chOff x="527068" y="462609"/>
            <a:chExt cx="2974449" cy="2802845"/>
          </a:xfrm>
        </p:grpSpPr>
        <p:sp>
          <p:nvSpPr>
            <p:cNvPr id="122" name="TextBox 50">
              <a:extLst>
                <a:ext uri="{FF2B5EF4-FFF2-40B4-BE49-F238E27FC236}">
                  <a16:creationId xmlns:a16="http://schemas.microsoft.com/office/drawing/2014/main" id="{E02F6E7A-11A2-4EA3-A190-8FF54B3A0F62}"/>
                </a:ext>
              </a:extLst>
            </p:cNvPr>
            <p:cNvSpPr txBox="1"/>
            <p:nvPr/>
          </p:nvSpPr>
          <p:spPr>
            <a:xfrm>
              <a:off x="819941" y="1160873"/>
              <a:ext cx="2303989" cy="1384995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bg1"/>
                  </a:solidFill>
                </a:rPr>
                <a:t>Se utilizó una metodología similar a la usada en previas iteraciones del modelo de NSE</a:t>
              </a:r>
            </a:p>
          </p:txBody>
        </p:sp>
        <p:sp>
          <p:nvSpPr>
            <p:cNvPr id="82" name="Rounded Rectangle 2">
              <a:extLst>
                <a:ext uri="{FF2B5EF4-FFF2-40B4-BE49-F238E27FC236}">
                  <a16:creationId xmlns:a16="http://schemas.microsoft.com/office/drawing/2014/main" id="{1D10D3E3-2E61-46C1-AF33-862801D026A4}"/>
                </a:ext>
              </a:extLst>
            </p:cNvPr>
            <p:cNvSpPr/>
            <p:nvPr/>
          </p:nvSpPr>
          <p:spPr>
            <a:xfrm>
              <a:off x="527068" y="462609"/>
              <a:ext cx="2974449" cy="2802845"/>
            </a:xfrm>
            <a:prstGeom prst="roundRect">
              <a:avLst/>
            </a:prstGeom>
            <a:noFill/>
            <a:ln w="12700" cap="rnd">
              <a:solidFill>
                <a:sysClr val="window" lastClr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40" name="Grupo 139">
            <a:extLst>
              <a:ext uri="{FF2B5EF4-FFF2-40B4-BE49-F238E27FC236}">
                <a16:creationId xmlns:a16="http://schemas.microsoft.com/office/drawing/2014/main" id="{AD964E1F-BBAD-4E3D-8CD4-82F9858D9BE8}"/>
              </a:ext>
            </a:extLst>
          </p:cNvPr>
          <p:cNvGrpSpPr/>
          <p:nvPr/>
        </p:nvGrpSpPr>
        <p:grpSpPr>
          <a:xfrm>
            <a:off x="5447928" y="462609"/>
            <a:ext cx="2974449" cy="2802845"/>
            <a:chOff x="527068" y="462609"/>
            <a:chExt cx="2974449" cy="2802845"/>
          </a:xfrm>
        </p:grpSpPr>
        <p:sp>
          <p:nvSpPr>
            <p:cNvPr id="141" name="TextBox 50">
              <a:extLst>
                <a:ext uri="{FF2B5EF4-FFF2-40B4-BE49-F238E27FC236}">
                  <a16:creationId xmlns:a16="http://schemas.microsoft.com/office/drawing/2014/main" id="{3DA9B7F8-FB11-46A7-A90C-8752BE642125}"/>
                </a:ext>
              </a:extLst>
            </p:cNvPr>
            <p:cNvSpPr txBox="1"/>
            <p:nvPr/>
          </p:nvSpPr>
          <p:spPr>
            <a:xfrm>
              <a:off x="881780" y="923182"/>
              <a:ext cx="2303989" cy="1938992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bg1"/>
                  </a:solidFill>
                </a:rPr>
                <a:t>Se usaron </a:t>
              </a:r>
              <a:r>
                <a:rPr lang="es-MX" b="1" dirty="0">
                  <a:solidFill>
                    <a:schemeClr val="bg1"/>
                  </a:solidFill>
                </a:rPr>
                <a:t>modelos de regresión </a:t>
              </a:r>
              <a:r>
                <a:rPr lang="es-MX" dirty="0">
                  <a:solidFill>
                    <a:schemeClr val="bg1"/>
                  </a:solidFill>
                </a:rPr>
                <a:t>para estimar los pesos de las distintas variables del modelo utilizando el logaritmo natural del ingreso corriente </a:t>
              </a:r>
            </a:p>
          </p:txBody>
        </p:sp>
        <p:sp>
          <p:nvSpPr>
            <p:cNvPr id="142" name="Rounded Rectangle 2">
              <a:extLst>
                <a:ext uri="{FF2B5EF4-FFF2-40B4-BE49-F238E27FC236}">
                  <a16:creationId xmlns:a16="http://schemas.microsoft.com/office/drawing/2014/main" id="{6558CD05-F007-4FA9-935E-04CE0CD458AD}"/>
                </a:ext>
              </a:extLst>
            </p:cNvPr>
            <p:cNvSpPr/>
            <p:nvPr/>
          </p:nvSpPr>
          <p:spPr>
            <a:xfrm>
              <a:off x="527068" y="462609"/>
              <a:ext cx="2974449" cy="2802845"/>
            </a:xfrm>
            <a:prstGeom prst="roundRect">
              <a:avLst/>
            </a:prstGeom>
            <a:noFill/>
            <a:ln w="12700" cap="rnd">
              <a:solidFill>
                <a:sysClr val="window" lastClr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43" name="Grupo 142">
            <a:extLst>
              <a:ext uri="{FF2B5EF4-FFF2-40B4-BE49-F238E27FC236}">
                <a16:creationId xmlns:a16="http://schemas.microsoft.com/office/drawing/2014/main" id="{134B3B86-93E2-460C-B717-45F35841E3CF}"/>
              </a:ext>
            </a:extLst>
          </p:cNvPr>
          <p:cNvGrpSpPr/>
          <p:nvPr/>
        </p:nvGrpSpPr>
        <p:grpSpPr>
          <a:xfrm>
            <a:off x="111064" y="3504524"/>
            <a:ext cx="2974449" cy="2802845"/>
            <a:chOff x="527068" y="462609"/>
            <a:chExt cx="2974449" cy="2802845"/>
          </a:xfrm>
        </p:grpSpPr>
        <p:sp>
          <p:nvSpPr>
            <p:cNvPr id="144" name="TextBox 50">
              <a:extLst>
                <a:ext uri="{FF2B5EF4-FFF2-40B4-BE49-F238E27FC236}">
                  <a16:creationId xmlns:a16="http://schemas.microsoft.com/office/drawing/2014/main" id="{3F42A3E8-4114-4F4C-A105-EFF223C38DB0}"/>
                </a:ext>
              </a:extLst>
            </p:cNvPr>
            <p:cNvSpPr txBox="1"/>
            <p:nvPr/>
          </p:nvSpPr>
          <p:spPr>
            <a:xfrm>
              <a:off x="819941" y="1160873"/>
              <a:ext cx="2303989" cy="1107996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bg1"/>
                  </a:solidFill>
                </a:rPr>
                <a:t>Todos los modelos probados se ajustaron por mínimos cuadrados ponderados</a:t>
              </a:r>
            </a:p>
          </p:txBody>
        </p:sp>
        <p:sp>
          <p:nvSpPr>
            <p:cNvPr id="145" name="Rounded Rectangle 2">
              <a:extLst>
                <a:ext uri="{FF2B5EF4-FFF2-40B4-BE49-F238E27FC236}">
                  <a16:creationId xmlns:a16="http://schemas.microsoft.com/office/drawing/2014/main" id="{83205200-26A3-4A4A-AA2B-5264E7460238}"/>
                </a:ext>
              </a:extLst>
            </p:cNvPr>
            <p:cNvSpPr/>
            <p:nvPr/>
          </p:nvSpPr>
          <p:spPr>
            <a:xfrm>
              <a:off x="527068" y="462609"/>
              <a:ext cx="2974449" cy="2802845"/>
            </a:xfrm>
            <a:prstGeom prst="roundRect">
              <a:avLst/>
            </a:prstGeom>
            <a:noFill/>
            <a:ln w="12700" cap="rnd">
              <a:solidFill>
                <a:sysClr val="window" lastClr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46" name="Grupo 145">
            <a:extLst>
              <a:ext uri="{FF2B5EF4-FFF2-40B4-BE49-F238E27FC236}">
                <a16:creationId xmlns:a16="http://schemas.microsoft.com/office/drawing/2014/main" id="{49F88988-BFDD-4906-99F4-549DE49D2E41}"/>
              </a:ext>
            </a:extLst>
          </p:cNvPr>
          <p:cNvGrpSpPr/>
          <p:nvPr/>
        </p:nvGrpSpPr>
        <p:grpSpPr>
          <a:xfrm>
            <a:off x="6303648" y="3483200"/>
            <a:ext cx="2974449" cy="2802845"/>
            <a:chOff x="527068" y="462609"/>
            <a:chExt cx="2974449" cy="2802845"/>
          </a:xfrm>
        </p:grpSpPr>
        <p:sp>
          <p:nvSpPr>
            <p:cNvPr id="147" name="TextBox 50">
              <a:extLst>
                <a:ext uri="{FF2B5EF4-FFF2-40B4-BE49-F238E27FC236}">
                  <a16:creationId xmlns:a16="http://schemas.microsoft.com/office/drawing/2014/main" id="{A6DE22DB-C550-4546-A943-3846D32A851E}"/>
                </a:ext>
              </a:extLst>
            </p:cNvPr>
            <p:cNvSpPr txBox="1"/>
            <p:nvPr/>
          </p:nvSpPr>
          <p:spPr>
            <a:xfrm>
              <a:off x="819941" y="1160873"/>
              <a:ext cx="2303989" cy="1661993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bg1"/>
                  </a:solidFill>
                </a:rPr>
                <a:t>Los ejercicios de modelaje fueron realizados en </a:t>
              </a:r>
              <a:r>
                <a:rPr lang="es-MX" b="1" dirty="0">
                  <a:solidFill>
                    <a:schemeClr val="bg1"/>
                  </a:solidFill>
                </a:rPr>
                <a:t>R </a:t>
              </a:r>
              <a:r>
                <a:rPr lang="es-MX" b="1" dirty="0" err="1">
                  <a:solidFill>
                    <a:schemeClr val="bg1"/>
                  </a:solidFill>
                </a:rPr>
                <a:t>version</a:t>
              </a:r>
              <a:r>
                <a:rPr lang="es-MX" b="1" dirty="0">
                  <a:solidFill>
                    <a:schemeClr val="bg1"/>
                  </a:solidFill>
                </a:rPr>
                <a:t> 3.3.2 </a:t>
              </a:r>
              <a:r>
                <a:rPr lang="es-MX" dirty="0">
                  <a:solidFill>
                    <a:schemeClr val="bg1"/>
                  </a:solidFill>
                </a:rPr>
                <a:t>(</a:t>
              </a:r>
              <a:r>
                <a:rPr lang="es-MX" dirty="0" err="1">
                  <a:solidFill>
                    <a:schemeClr val="bg1"/>
                  </a:solidFill>
                </a:rPr>
                <a:t>survey</a:t>
              </a:r>
              <a:r>
                <a:rPr lang="es-MX" dirty="0">
                  <a:solidFill>
                    <a:schemeClr val="bg1"/>
                  </a:solidFill>
                </a:rPr>
                <a:t> </a:t>
              </a:r>
              <a:r>
                <a:rPr lang="es-MX" dirty="0" err="1">
                  <a:solidFill>
                    <a:schemeClr val="bg1"/>
                  </a:solidFill>
                </a:rPr>
                <a:t>package</a:t>
              </a:r>
              <a:r>
                <a:rPr lang="es-MX" dirty="0">
                  <a:solidFill>
                    <a:schemeClr val="bg1"/>
                  </a:solidFill>
                </a:rPr>
                <a:t>) y corroborados con </a:t>
              </a:r>
              <a:r>
                <a:rPr lang="es-MX" b="1" dirty="0">
                  <a:solidFill>
                    <a:schemeClr val="bg1"/>
                  </a:solidFill>
                </a:rPr>
                <a:t>Stata V11.2</a:t>
              </a:r>
            </a:p>
          </p:txBody>
        </p:sp>
        <p:sp>
          <p:nvSpPr>
            <p:cNvPr id="148" name="Rounded Rectangle 2">
              <a:extLst>
                <a:ext uri="{FF2B5EF4-FFF2-40B4-BE49-F238E27FC236}">
                  <a16:creationId xmlns:a16="http://schemas.microsoft.com/office/drawing/2014/main" id="{8B9BFF02-384E-406A-AE67-0F7A8EF90E3E}"/>
                </a:ext>
              </a:extLst>
            </p:cNvPr>
            <p:cNvSpPr/>
            <p:nvPr/>
          </p:nvSpPr>
          <p:spPr>
            <a:xfrm>
              <a:off x="527068" y="462609"/>
              <a:ext cx="2974449" cy="2802845"/>
            </a:xfrm>
            <a:prstGeom prst="roundRect">
              <a:avLst/>
            </a:prstGeom>
            <a:noFill/>
            <a:ln w="12700" cap="rnd">
              <a:solidFill>
                <a:sysClr val="window" lastClr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49" name="Grupo 148">
            <a:extLst>
              <a:ext uri="{FF2B5EF4-FFF2-40B4-BE49-F238E27FC236}">
                <a16:creationId xmlns:a16="http://schemas.microsoft.com/office/drawing/2014/main" id="{C479A755-1B90-41CB-8A6F-982877E41BD9}"/>
              </a:ext>
            </a:extLst>
          </p:cNvPr>
          <p:cNvGrpSpPr/>
          <p:nvPr/>
        </p:nvGrpSpPr>
        <p:grpSpPr>
          <a:xfrm>
            <a:off x="3196577" y="3493862"/>
            <a:ext cx="2974449" cy="2802845"/>
            <a:chOff x="527068" y="462609"/>
            <a:chExt cx="2974449" cy="2802845"/>
          </a:xfrm>
        </p:grpSpPr>
        <p:sp>
          <p:nvSpPr>
            <p:cNvPr id="150" name="TextBox 50">
              <a:extLst>
                <a:ext uri="{FF2B5EF4-FFF2-40B4-BE49-F238E27FC236}">
                  <a16:creationId xmlns:a16="http://schemas.microsoft.com/office/drawing/2014/main" id="{2101FEC3-0234-4008-8D6D-E1E98C7EE124}"/>
                </a:ext>
              </a:extLst>
            </p:cNvPr>
            <p:cNvSpPr txBox="1"/>
            <p:nvPr/>
          </p:nvSpPr>
          <p:spPr>
            <a:xfrm>
              <a:off x="819941" y="1160873"/>
              <a:ext cx="2303989" cy="1384995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bg1"/>
                  </a:solidFill>
                </a:rPr>
                <a:t>Se corrigieron los errores estándar de acuerdo al diseño de muestra compleja que involucra la </a:t>
              </a:r>
              <a:r>
                <a:rPr lang="es-MX" b="1" dirty="0">
                  <a:solidFill>
                    <a:schemeClr val="bg1"/>
                  </a:solidFill>
                </a:rPr>
                <a:t>ENIGH</a:t>
              </a:r>
              <a:r>
                <a:rPr lang="es-MX" dirty="0">
                  <a:solidFill>
                    <a:schemeClr val="bg1"/>
                  </a:solidFill>
                </a:rPr>
                <a:t> 2014.</a:t>
              </a:r>
            </a:p>
          </p:txBody>
        </p:sp>
        <p:sp>
          <p:nvSpPr>
            <p:cNvPr id="151" name="Rounded Rectangle 2">
              <a:extLst>
                <a:ext uri="{FF2B5EF4-FFF2-40B4-BE49-F238E27FC236}">
                  <a16:creationId xmlns:a16="http://schemas.microsoft.com/office/drawing/2014/main" id="{2CC75696-C20D-4C0F-A82A-502321954AF6}"/>
                </a:ext>
              </a:extLst>
            </p:cNvPr>
            <p:cNvSpPr/>
            <p:nvPr/>
          </p:nvSpPr>
          <p:spPr>
            <a:xfrm>
              <a:off x="527068" y="462609"/>
              <a:ext cx="2974449" cy="2802845"/>
            </a:xfrm>
            <a:prstGeom prst="roundRect">
              <a:avLst/>
            </a:prstGeom>
            <a:noFill/>
            <a:ln w="12700" cap="rnd">
              <a:solidFill>
                <a:sysClr val="window" lastClr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014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49">
            <a:extLst>
              <a:ext uri="{FF2B5EF4-FFF2-40B4-BE49-F238E27FC236}">
                <a16:creationId xmlns:a16="http://schemas.microsoft.com/office/drawing/2014/main" id="{8EE05F38-4825-4CA2-8A90-B89A0C8DA149}"/>
              </a:ext>
            </a:extLst>
          </p:cNvPr>
          <p:cNvSpPr/>
          <p:nvPr/>
        </p:nvSpPr>
        <p:spPr>
          <a:xfrm>
            <a:off x="4077636" y="0"/>
            <a:ext cx="8135963" cy="6858000"/>
          </a:xfrm>
          <a:prstGeom prst="rect">
            <a:avLst/>
          </a:pr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7" name="Group 67">
            <a:extLst>
              <a:ext uri="{FF2B5EF4-FFF2-40B4-BE49-F238E27FC236}">
                <a16:creationId xmlns:a16="http://schemas.microsoft.com/office/drawing/2014/main" id="{9FE29612-3559-4598-98C3-E98740B4CCDA}"/>
              </a:ext>
            </a:extLst>
          </p:cNvPr>
          <p:cNvGrpSpPr/>
          <p:nvPr/>
        </p:nvGrpSpPr>
        <p:grpSpPr>
          <a:xfrm>
            <a:off x="455712" y="2564904"/>
            <a:ext cx="3621924" cy="1402620"/>
            <a:chOff x="423165" y="-58181"/>
            <a:chExt cx="3621924" cy="1402620"/>
          </a:xfrm>
        </p:grpSpPr>
        <p:sp>
          <p:nvSpPr>
            <p:cNvPr id="78" name="TextBox 68">
              <a:extLst>
                <a:ext uri="{FF2B5EF4-FFF2-40B4-BE49-F238E27FC236}">
                  <a16:creationId xmlns:a16="http://schemas.microsoft.com/office/drawing/2014/main" id="{85DC7BF2-0E30-4172-9B7D-E789F58AB5F2}"/>
                </a:ext>
              </a:extLst>
            </p:cNvPr>
            <p:cNvSpPr txBox="1"/>
            <p:nvPr/>
          </p:nvSpPr>
          <p:spPr>
            <a:xfrm>
              <a:off x="423165" y="-58181"/>
              <a:ext cx="3621924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/>
                </a:rPr>
                <a:t>¿CÓMO SE MODELÓ?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</a:endParaRPr>
            </a:p>
          </p:txBody>
        </p:sp>
        <p:sp>
          <p:nvSpPr>
            <p:cNvPr id="79" name="Line 6">
              <a:extLst>
                <a:ext uri="{FF2B5EF4-FFF2-40B4-BE49-F238E27FC236}">
                  <a16:creationId xmlns:a16="http://schemas.microsoft.com/office/drawing/2014/main" id="{1E182F7F-BFE3-44C0-8BA6-84FEE81B3E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800" y="1344439"/>
              <a:ext cx="360000" cy="0"/>
            </a:xfrm>
            <a:prstGeom prst="line">
              <a:avLst/>
            </a:prstGeom>
            <a:noFill/>
            <a:ln w="28575" cap="rnd">
              <a:gradFill>
                <a:gsLst>
                  <a:gs pos="0">
                    <a:srgbClr val="2C709D"/>
                  </a:gs>
                  <a:gs pos="100000">
                    <a:srgbClr val="75D9B5">
                      <a:lumMod val="75000"/>
                    </a:srgbClr>
                  </a:gs>
                </a:gsLst>
                <a:lin ang="2700000" scaled="0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1" name="TextBox 6">
            <a:extLst>
              <a:ext uri="{FF2B5EF4-FFF2-40B4-BE49-F238E27FC236}">
                <a16:creationId xmlns:a16="http://schemas.microsoft.com/office/drawing/2014/main" id="{6E05D970-3188-42E0-BF80-3564A5FBF86E}"/>
              </a:ext>
            </a:extLst>
          </p:cNvPr>
          <p:cNvSpPr txBox="1"/>
          <p:nvPr/>
        </p:nvSpPr>
        <p:spPr>
          <a:xfrm>
            <a:off x="4446271" y="364301"/>
            <a:ext cx="74690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solidFill>
                  <a:schemeClr val="bg1"/>
                </a:solidFill>
              </a:rPr>
              <a:t>Como resultado de los ejercicios se llegó a un modelo preliminar que consideraba </a:t>
            </a:r>
            <a:r>
              <a:rPr lang="es-MX" sz="2000" b="1" dirty="0">
                <a:solidFill>
                  <a:schemeClr val="bg1"/>
                </a:solidFill>
              </a:rPr>
              <a:t>6</a:t>
            </a:r>
            <a:r>
              <a:rPr lang="es-MX" sz="2000" dirty="0">
                <a:solidFill>
                  <a:schemeClr val="bg1"/>
                </a:solidFill>
              </a:rPr>
              <a:t> indicadores para estimar el Ingreso Corriente con un mejor ajuste que el se tenía con la regla AMAI 8x7</a:t>
            </a: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AF7C4843-F8DF-4E1A-B587-524AEC4E19EC}"/>
              </a:ext>
            </a:extLst>
          </p:cNvPr>
          <p:cNvSpPr/>
          <p:nvPr/>
        </p:nvSpPr>
        <p:spPr>
          <a:xfrm>
            <a:off x="4288365" y="2211834"/>
            <a:ext cx="3672408" cy="31683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bg1"/>
                </a:solidFill>
              </a:rPr>
              <a:t>Variables que incluye la propuesta</a:t>
            </a:r>
          </a:p>
          <a:p>
            <a:pPr algn="ctr"/>
            <a:endParaRPr lang="es-MX" dirty="0">
              <a:solidFill>
                <a:schemeClr val="bg1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MX" dirty="0">
                <a:solidFill>
                  <a:schemeClr val="bg1"/>
                </a:solidFill>
              </a:rPr>
              <a:t>Número de Autos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dirty="0">
                <a:solidFill>
                  <a:schemeClr val="bg1"/>
                </a:solidFill>
              </a:rPr>
              <a:t>Número de Baños Completos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dirty="0">
                <a:solidFill>
                  <a:schemeClr val="bg1"/>
                </a:solidFill>
              </a:rPr>
              <a:t>Nivel educativo del Jefe del Hogar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b="1" dirty="0">
                <a:solidFill>
                  <a:schemeClr val="bg1"/>
                </a:solidFill>
              </a:rPr>
              <a:t>Número de Dormitorios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b="1" dirty="0">
                <a:solidFill>
                  <a:schemeClr val="bg1"/>
                </a:solidFill>
              </a:rPr>
              <a:t>Disponibilidad de Internet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b="1" dirty="0">
                <a:solidFill>
                  <a:schemeClr val="bg1"/>
                </a:solidFill>
              </a:rPr>
              <a:t>Número de integrantes del hogar Ocupados</a:t>
            </a: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5874ABAD-06A7-45D0-9460-00E818A4A6A4}"/>
              </a:ext>
            </a:extLst>
          </p:cNvPr>
          <p:cNvSpPr/>
          <p:nvPr/>
        </p:nvSpPr>
        <p:spPr>
          <a:xfrm>
            <a:off x="8499339" y="2211835"/>
            <a:ext cx="3683227" cy="31683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chemeClr val="bg1"/>
                </a:solidFill>
              </a:rPr>
              <a:t>Variables que se excluyen de la regla AMAI 8X7:</a:t>
            </a:r>
          </a:p>
          <a:p>
            <a:pPr algn="ctr"/>
            <a:endParaRPr lang="es-MX" sz="2000" b="1" dirty="0">
              <a:solidFill>
                <a:schemeClr val="bg1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MX" sz="2000" b="1" dirty="0">
                <a:solidFill>
                  <a:schemeClr val="bg1"/>
                </a:solidFill>
              </a:rPr>
              <a:t>Número de Regaderas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sz="2000" b="1" dirty="0">
                <a:solidFill>
                  <a:schemeClr val="bg1"/>
                </a:solidFill>
              </a:rPr>
              <a:t>Número de Cuartos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sz="2000" b="1" dirty="0">
                <a:solidFill>
                  <a:schemeClr val="bg1"/>
                </a:solidFill>
              </a:rPr>
              <a:t>Número de Focos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sz="2000" b="1" dirty="0">
                <a:solidFill>
                  <a:schemeClr val="bg1"/>
                </a:solidFill>
              </a:rPr>
              <a:t>Material del Piso de la Vivienda</a:t>
            </a:r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44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44">
            <a:extLst>
              <a:ext uri="{FF2B5EF4-FFF2-40B4-BE49-F238E27FC236}">
                <a16:creationId xmlns:a16="http://schemas.microsoft.com/office/drawing/2014/main" id="{7AC03FF1-BAF8-4644-8700-870D7980DC5C}"/>
              </a:ext>
            </a:extLst>
          </p:cNvPr>
          <p:cNvSpPr/>
          <p:nvPr/>
        </p:nvSpPr>
        <p:spPr>
          <a:xfrm>
            <a:off x="0" y="0"/>
            <a:ext cx="6966857" cy="6858000"/>
          </a:xfrm>
          <a:prstGeom prst="rect">
            <a:avLst/>
          </a:pr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9" name="Group 2">
            <a:extLst>
              <a:ext uri="{FF2B5EF4-FFF2-40B4-BE49-F238E27FC236}">
                <a16:creationId xmlns:a16="http://schemas.microsoft.com/office/drawing/2014/main" id="{78CD6919-EC55-4532-AD30-94AA5447281B}"/>
              </a:ext>
            </a:extLst>
          </p:cNvPr>
          <p:cNvGrpSpPr/>
          <p:nvPr/>
        </p:nvGrpSpPr>
        <p:grpSpPr>
          <a:xfrm>
            <a:off x="515938" y="1890744"/>
            <a:ext cx="6372150" cy="1107996"/>
            <a:chOff x="515938" y="1890744"/>
            <a:chExt cx="6372150" cy="1107996"/>
          </a:xfrm>
        </p:grpSpPr>
        <p:sp>
          <p:nvSpPr>
            <p:cNvPr id="110" name="TextBox 8">
              <a:extLst>
                <a:ext uri="{FF2B5EF4-FFF2-40B4-BE49-F238E27FC236}">
                  <a16:creationId xmlns:a16="http://schemas.microsoft.com/office/drawing/2014/main" id="{41EAAB46-A2D9-40B6-8CFC-24E3C65B2F7A}"/>
                </a:ext>
              </a:extLst>
            </p:cNvPr>
            <p:cNvSpPr txBox="1"/>
            <p:nvPr/>
          </p:nvSpPr>
          <p:spPr>
            <a:xfrm>
              <a:off x="1217674" y="1890744"/>
              <a:ext cx="5670414" cy="1107996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s-MX" dirty="0">
                  <a:solidFill>
                    <a:schemeClr val="bg1"/>
                  </a:solidFill>
                </a:rPr>
                <a:t>Para validar el modelo, se probó adicionar, una por una, las variables de la regla AMAI 8x7 que se excluyeron. Ninguna mejoró de forma significativa el ajuste.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grpSp>
          <p:nvGrpSpPr>
            <p:cNvPr id="111" name="Group 3">
              <a:extLst>
                <a:ext uri="{FF2B5EF4-FFF2-40B4-BE49-F238E27FC236}">
                  <a16:creationId xmlns:a16="http://schemas.microsoft.com/office/drawing/2014/main" id="{DA4BAAE8-C374-40FD-AD25-703A421A46CB}"/>
                </a:ext>
              </a:extLst>
            </p:cNvPr>
            <p:cNvGrpSpPr/>
            <p:nvPr/>
          </p:nvGrpSpPr>
          <p:grpSpPr>
            <a:xfrm>
              <a:off x="515938" y="1959516"/>
              <a:ext cx="596247" cy="596247"/>
              <a:chOff x="439675" y="2000415"/>
              <a:chExt cx="596247" cy="596247"/>
            </a:xfrm>
          </p:grpSpPr>
          <p:sp>
            <p:nvSpPr>
              <p:cNvPr id="112" name="Freeform 13">
                <a:extLst>
                  <a:ext uri="{FF2B5EF4-FFF2-40B4-BE49-F238E27FC236}">
                    <a16:creationId xmlns:a16="http://schemas.microsoft.com/office/drawing/2014/main" id="{E7A25BB6-367E-4082-8029-081261A707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675" y="2000415"/>
                <a:ext cx="596247" cy="596247"/>
              </a:xfrm>
              <a:custGeom>
                <a:avLst/>
                <a:gdLst>
                  <a:gd name="T0" fmla="*/ 141 w 2349"/>
                  <a:gd name="T1" fmla="*/ 1431 h 2349"/>
                  <a:gd name="T2" fmla="*/ 141 w 2349"/>
                  <a:gd name="T3" fmla="*/ 918 h 2349"/>
                  <a:gd name="T4" fmla="*/ 918 w 2349"/>
                  <a:gd name="T5" fmla="*/ 141 h 2349"/>
                  <a:gd name="T6" fmla="*/ 1431 w 2349"/>
                  <a:gd name="T7" fmla="*/ 141 h 2349"/>
                  <a:gd name="T8" fmla="*/ 2208 w 2349"/>
                  <a:gd name="T9" fmla="*/ 918 h 2349"/>
                  <a:gd name="T10" fmla="*/ 2208 w 2349"/>
                  <a:gd name="T11" fmla="*/ 1431 h 2349"/>
                  <a:gd name="T12" fmla="*/ 1431 w 2349"/>
                  <a:gd name="T13" fmla="*/ 2208 h 2349"/>
                  <a:gd name="T14" fmla="*/ 918 w 2349"/>
                  <a:gd name="T15" fmla="*/ 2208 h 2349"/>
                  <a:gd name="T16" fmla="*/ 141 w 2349"/>
                  <a:gd name="T17" fmla="*/ 1431 h 2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49" h="2349">
                    <a:moveTo>
                      <a:pt x="141" y="1431"/>
                    </a:moveTo>
                    <a:cubicBezTo>
                      <a:pt x="0" y="1290"/>
                      <a:pt x="0" y="1059"/>
                      <a:pt x="141" y="918"/>
                    </a:cubicBezTo>
                    <a:cubicBezTo>
                      <a:pt x="918" y="141"/>
                      <a:pt x="918" y="141"/>
                      <a:pt x="918" y="141"/>
                    </a:cubicBezTo>
                    <a:cubicBezTo>
                      <a:pt x="1059" y="0"/>
                      <a:pt x="1290" y="0"/>
                      <a:pt x="1431" y="141"/>
                    </a:cubicBezTo>
                    <a:cubicBezTo>
                      <a:pt x="2208" y="918"/>
                      <a:pt x="2208" y="918"/>
                      <a:pt x="2208" y="918"/>
                    </a:cubicBezTo>
                    <a:cubicBezTo>
                      <a:pt x="2349" y="1059"/>
                      <a:pt x="2349" y="1290"/>
                      <a:pt x="2208" y="1431"/>
                    </a:cubicBezTo>
                    <a:cubicBezTo>
                      <a:pt x="1431" y="2208"/>
                      <a:pt x="1431" y="2208"/>
                      <a:pt x="1431" y="2208"/>
                    </a:cubicBezTo>
                    <a:cubicBezTo>
                      <a:pt x="1290" y="2349"/>
                      <a:pt x="1059" y="2349"/>
                      <a:pt x="918" y="2208"/>
                    </a:cubicBezTo>
                    <a:lnTo>
                      <a:pt x="141" y="1431"/>
                    </a:lnTo>
                    <a:close/>
                  </a:path>
                </a:pathLst>
              </a:custGeom>
              <a:solidFill>
                <a:sysClr val="window" lastClr="FFFFFF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TextBox 10">
                <a:extLst>
                  <a:ext uri="{FF2B5EF4-FFF2-40B4-BE49-F238E27FC236}">
                    <a16:creationId xmlns:a16="http://schemas.microsoft.com/office/drawing/2014/main" id="{7581C950-4166-492C-89B1-1FBC65703435}"/>
                  </a:ext>
                </a:extLst>
              </p:cNvPr>
              <p:cNvSpPr txBox="1"/>
              <p:nvPr/>
            </p:nvSpPr>
            <p:spPr>
              <a:xfrm>
                <a:off x="666166" y="2144651"/>
                <a:ext cx="143265" cy="307777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1</a:t>
                </a:r>
              </a:p>
            </p:txBody>
          </p:sp>
        </p:grpSp>
      </p:grpSp>
      <p:grpSp>
        <p:nvGrpSpPr>
          <p:cNvPr id="90" name="Group 4">
            <a:extLst>
              <a:ext uri="{FF2B5EF4-FFF2-40B4-BE49-F238E27FC236}">
                <a16:creationId xmlns:a16="http://schemas.microsoft.com/office/drawing/2014/main" id="{CC7C5FC8-E100-48B7-B132-22B820E29EFC}"/>
              </a:ext>
            </a:extLst>
          </p:cNvPr>
          <p:cNvGrpSpPr/>
          <p:nvPr/>
        </p:nvGrpSpPr>
        <p:grpSpPr>
          <a:xfrm>
            <a:off x="515938" y="2832753"/>
            <a:ext cx="5816281" cy="667455"/>
            <a:chOff x="515938" y="2659983"/>
            <a:chExt cx="5816281" cy="667455"/>
          </a:xfrm>
        </p:grpSpPr>
        <p:sp>
          <p:nvSpPr>
            <p:cNvPr id="106" name="TextBox 57">
              <a:extLst>
                <a:ext uri="{FF2B5EF4-FFF2-40B4-BE49-F238E27FC236}">
                  <a16:creationId xmlns:a16="http://schemas.microsoft.com/office/drawing/2014/main" id="{C6D9950D-6DA4-4593-885A-FCD71429ABD7}"/>
                </a:ext>
              </a:extLst>
            </p:cNvPr>
            <p:cNvSpPr txBox="1"/>
            <p:nvPr/>
          </p:nvSpPr>
          <p:spPr>
            <a:xfrm>
              <a:off x="1217674" y="2773440"/>
              <a:ext cx="5114545" cy="553998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s-MX" dirty="0">
                  <a:solidFill>
                    <a:schemeClr val="bg1"/>
                  </a:solidFill>
                </a:rPr>
                <a:t>También se probó incorporar información geográfica, pero se descartó su incorporación al modelo final.</a:t>
              </a:r>
            </a:p>
          </p:txBody>
        </p:sp>
        <p:grpSp>
          <p:nvGrpSpPr>
            <p:cNvPr id="107" name="Group 58">
              <a:extLst>
                <a:ext uri="{FF2B5EF4-FFF2-40B4-BE49-F238E27FC236}">
                  <a16:creationId xmlns:a16="http://schemas.microsoft.com/office/drawing/2014/main" id="{2D8ADA08-0F52-410D-B56E-86445DFD43DE}"/>
                </a:ext>
              </a:extLst>
            </p:cNvPr>
            <p:cNvGrpSpPr/>
            <p:nvPr/>
          </p:nvGrpSpPr>
          <p:grpSpPr>
            <a:xfrm>
              <a:off x="515938" y="2659983"/>
              <a:ext cx="596247" cy="596247"/>
              <a:chOff x="439675" y="2000415"/>
              <a:chExt cx="596247" cy="596247"/>
            </a:xfrm>
          </p:grpSpPr>
          <p:sp>
            <p:nvSpPr>
              <p:cNvPr id="108" name="Freeform 13">
                <a:extLst>
                  <a:ext uri="{FF2B5EF4-FFF2-40B4-BE49-F238E27FC236}">
                    <a16:creationId xmlns:a16="http://schemas.microsoft.com/office/drawing/2014/main" id="{CB788415-81A0-4C45-AC3F-67F41E4FEE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675" y="2000415"/>
                <a:ext cx="596247" cy="596247"/>
              </a:xfrm>
              <a:custGeom>
                <a:avLst/>
                <a:gdLst>
                  <a:gd name="T0" fmla="*/ 141 w 2349"/>
                  <a:gd name="T1" fmla="*/ 1431 h 2349"/>
                  <a:gd name="T2" fmla="*/ 141 w 2349"/>
                  <a:gd name="T3" fmla="*/ 918 h 2349"/>
                  <a:gd name="T4" fmla="*/ 918 w 2349"/>
                  <a:gd name="T5" fmla="*/ 141 h 2349"/>
                  <a:gd name="T6" fmla="*/ 1431 w 2349"/>
                  <a:gd name="T7" fmla="*/ 141 h 2349"/>
                  <a:gd name="T8" fmla="*/ 2208 w 2349"/>
                  <a:gd name="T9" fmla="*/ 918 h 2349"/>
                  <a:gd name="T10" fmla="*/ 2208 w 2349"/>
                  <a:gd name="T11" fmla="*/ 1431 h 2349"/>
                  <a:gd name="T12" fmla="*/ 1431 w 2349"/>
                  <a:gd name="T13" fmla="*/ 2208 h 2349"/>
                  <a:gd name="T14" fmla="*/ 918 w 2349"/>
                  <a:gd name="T15" fmla="*/ 2208 h 2349"/>
                  <a:gd name="T16" fmla="*/ 141 w 2349"/>
                  <a:gd name="T17" fmla="*/ 1431 h 2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49" h="2349">
                    <a:moveTo>
                      <a:pt x="141" y="1431"/>
                    </a:moveTo>
                    <a:cubicBezTo>
                      <a:pt x="0" y="1290"/>
                      <a:pt x="0" y="1059"/>
                      <a:pt x="141" y="918"/>
                    </a:cubicBezTo>
                    <a:cubicBezTo>
                      <a:pt x="918" y="141"/>
                      <a:pt x="918" y="141"/>
                      <a:pt x="918" y="141"/>
                    </a:cubicBezTo>
                    <a:cubicBezTo>
                      <a:pt x="1059" y="0"/>
                      <a:pt x="1290" y="0"/>
                      <a:pt x="1431" y="141"/>
                    </a:cubicBezTo>
                    <a:cubicBezTo>
                      <a:pt x="2208" y="918"/>
                      <a:pt x="2208" y="918"/>
                      <a:pt x="2208" y="918"/>
                    </a:cubicBezTo>
                    <a:cubicBezTo>
                      <a:pt x="2349" y="1059"/>
                      <a:pt x="2349" y="1290"/>
                      <a:pt x="2208" y="1431"/>
                    </a:cubicBezTo>
                    <a:cubicBezTo>
                      <a:pt x="1431" y="2208"/>
                      <a:pt x="1431" y="2208"/>
                      <a:pt x="1431" y="2208"/>
                    </a:cubicBezTo>
                    <a:cubicBezTo>
                      <a:pt x="1290" y="2349"/>
                      <a:pt x="1059" y="2349"/>
                      <a:pt x="918" y="2208"/>
                    </a:cubicBezTo>
                    <a:lnTo>
                      <a:pt x="141" y="1431"/>
                    </a:lnTo>
                    <a:close/>
                  </a:path>
                </a:pathLst>
              </a:custGeom>
              <a:solidFill>
                <a:sysClr val="window" lastClr="FFFFFF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TextBox 60">
                <a:extLst>
                  <a:ext uri="{FF2B5EF4-FFF2-40B4-BE49-F238E27FC236}">
                    <a16:creationId xmlns:a16="http://schemas.microsoft.com/office/drawing/2014/main" id="{9B5C922A-39B5-4CE1-A911-18B65131552A}"/>
                  </a:ext>
                </a:extLst>
              </p:cNvPr>
              <p:cNvSpPr txBox="1"/>
              <p:nvPr/>
            </p:nvSpPr>
            <p:spPr>
              <a:xfrm>
                <a:off x="666166" y="2144651"/>
                <a:ext cx="143265" cy="307777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2</a:t>
                </a:r>
              </a:p>
            </p:txBody>
          </p:sp>
        </p:grpSp>
      </p:grpSp>
      <p:grpSp>
        <p:nvGrpSpPr>
          <p:cNvPr id="91" name="Group 11">
            <a:extLst>
              <a:ext uri="{FF2B5EF4-FFF2-40B4-BE49-F238E27FC236}">
                <a16:creationId xmlns:a16="http://schemas.microsoft.com/office/drawing/2014/main" id="{DC013CEB-56DB-4010-8484-25A1C606CABB}"/>
              </a:ext>
            </a:extLst>
          </p:cNvPr>
          <p:cNvGrpSpPr/>
          <p:nvPr/>
        </p:nvGrpSpPr>
        <p:grpSpPr>
          <a:xfrm>
            <a:off x="515938" y="3789040"/>
            <a:ext cx="5816281" cy="667455"/>
            <a:chOff x="515938" y="3360450"/>
            <a:chExt cx="5816281" cy="667455"/>
          </a:xfrm>
        </p:grpSpPr>
        <p:sp>
          <p:nvSpPr>
            <p:cNvPr id="102" name="TextBox 62">
              <a:extLst>
                <a:ext uri="{FF2B5EF4-FFF2-40B4-BE49-F238E27FC236}">
                  <a16:creationId xmlns:a16="http://schemas.microsoft.com/office/drawing/2014/main" id="{F341EA67-435C-489C-AAE0-23C6E8680280}"/>
                </a:ext>
              </a:extLst>
            </p:cNvPr>
            <p:cNvSpPr txBox="1"/>
            <p:nvPr/>
          </p:nvSpPr>
          <p:spPr>
            <a:xfrm>
              <a:off x="1217674" y="3473907"/>
              <a:ext cx="5114545" cy="553998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s-MX" dirty="0">
                  <a:solidFill>
                    <a:schemeClr val="bg1"/>
                  </a:solidFill>
                </a:rPr>
                <a:t>Finalmente, se probó tanto número de autos, como total de vehículos registrados por la ENIGH. 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103" name="Group 63">
              <a:extLst>
                <a:ext uri="{FF2B5EF4-FFF2-40B4-BE49-F238E27FC236}">
                  <a16:creationId xmlns:a16="http://schemas.microsoft.com/office/drawing/2014/main" id="{8FB5AE26-BD88-4876-B059-ADF9C26A7D4D}"/>
                </a:ext>
              </a:extLst>
            </p:cNvPr>
            <p:cNvGrpSpPr/>
            <p:nvPr/>
          </p:nvGrpSpPr>
          <p:grpSpPr>
            <a:xfrm>
              <a:off x="515938" y="3360450"/>
              <a:ext cx="596247" cy="596247"/>
              <a:chOff x="439675" y="2000415"/>
              <a:chExt cx="596247" cy="596247"/>
            </a:xfrm>
          </p:grpSpPr>
          <p:sp>
            <p:nvSpPr>
              <p:cNvPr id="104" name="Freeform 13">
                <a:extLst>
                  <a:ext uri="{FF2B5EF4-FFF2-40B4-BE49-F238E27FC236}">
                    <a16:creationId xmlns:a16="http://schemas.microsoft.com/office/drawing/2014/main" id="{59FB85EA-988D-4FE5-8E40-B1DC0A3334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675" y="2000415"/>
                <a:ext cx="596247" cy="596247"/>
              </a:xfrm>
              <a:custGeom>
                <a:avLst/>
                <a:gdLst>
                  <a:gd name="T0" fmla="*/ 141 w 2349"/>
                  <a:gd name="T1" fmla="*/ 1431 h 2349"/>
                  <a:gd name="T2" fmla="*/ 141 w 2349"/>
                  <a:gd name="T3" fmla="*/ 918 h 2349"/>
                  <a:gd name="T4" fmla="*/ 918 w 2349"/>
                  <a:gd name="T5" fmla="*/ 141 h 2349"/>
                  <a:gd name="T6" fmla="*/ 1431 w 2349"/>
                  <a:gd name="T7" fmla="*/ 141 h 2349"/>
                  <a:gd name="T8" fmla="*/ 2208 w 2349"/>
                  <a:gd name="T9" fmla="*/ 918 h 2349"/>
                  <a:gd name="T10" fmla="*/ 2208 w 2349"/>
                  <a:gd name="T11" fmla="*/ 1431 h 2349"/>
                  <a:gd name="T12" fmla="*/ 1431 w 2349"/>
                  <a:gd name="T13" fmla="*/ 2208 h 2349"/>
                  <a:gd name="T14" fmla="*/ 918 w 2349"/>
                  <a:gd name="T15" fmla="*/ 2208 h 2349"/>
                  <a:gd name="T16" fmla="*/ 141 w 2349"/>
                  <a:gd name="T17" fmla="*/ 1431 h 2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49" h="2349">
                    <a:moveTo>
                      <a:pt x="141" y="1431"/>
                    </a:moveTo>
                    <a:cubicBezTo>
                      <a:pt x="0" y="1290"/>
                      <a:pt x="0" y="1059"/>
                      <a:pt x="141" y="918"/>
                    </a:cubicBezTo>
                    <a:cubicBezTo>
                      <a:pt x="918" y="141"/>
                      <a:pt x="918" y="141"/>
                      <a:pt x="918" y="141"/>
                    </a:cubicBezTo>
                    <a:cubicBezTo>
                      <a:pt x="1059" y="0"/>
                      <a:pt x="1290" y="0"/>
                      <a:pt x="1431" y="141"/>
                    </a:cubicBezTo>
                    <a:cubicBezTo>
                      <a:pt x="2208" y="918"/>
                      <a:pt x="2208" y="918"/>
                      <a:pt x="2208" y="918"/>
                    </a:cubicBezTo>
                    <a:cubicBezTo>
                      <a:pt x="2349" y="1059"/>
                      <a:pt x="2349" y="1290"/>
                      <a:pt x="2208" y="1431"/>
                    </a:cubicBezTo>
                    <a:cubicBezTo>
                      <a:pt x="1431" y="2208"/>
                      <a:pt x="1431" y="2208"/>
                      <a:pt x="1431" y="2208"/>
                    </a:cubicBezTo>
                    <a:cubicBezTo>
                      <a:pt x="1290" y="2349"/>
                      <a:pt x="1059" y="2349"/>
                      <a:pt x="918" y="2208"/>
                    </a:cubicBezTo>
                    <a:lnTo>
                      <a:pt x="141" y="1431"/>
                    </a:lnTo>
                    <a:close/>
                  </a:path>
                </a:pathLst>
              </a:custGeom>
              <a:solidFill>
                <a:sysClr val="window" lastClr="FFFFFF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TextBox 65">
                <a:extLst>
                  <a:ext uri="{FF2B5EF4-FFF2-40B4-BE49-F238E27FC236}">
                    <a16:creationId xmlns:a16="http://schemas.microsoft.com/office/drawing/2014/main" id="{6AC64381-24ED-4018-B836-9CD6A9D165F4}"/>
                  </a:ext>
                </a:extLst>
              </p:cNvPr>
              <p:cNvSpPr txBox="1"/>
              <p:nvPr/>
            </p:nvSpPr>
            <p:spPr>
              <a:xfrm>
                <a:off x="666166" y="2144651"/>
                <a:ext cx="143265" cy="307777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3</a:t>
                </a:r>
              </a:p>
            </p:txBody>
          </p:sp>
        </p:grpSp>
      </p:grpSp>
      <p:grpSp>
        <p:nvGrpSpPr>
          <p:cNvPr id="92" name="Group 12">
            <a:extLst>
              <a:ext uri="{FF2B5EF4-FFF2-40B4-BE49-F238E27FC236}">
                <a16:creationId xmlns:a16="http://schemas.microsoft.com/office/drawing/2014/main" id="{E0333C7B-CB49-463F-9426-8805DD0D0679}"/>
              </a:ext>
            </a:extLst>
          </p:cNvPr>
          <p:cNvGrpSpPr/>
          <p:nvPr/>
        </p:nvGrpSpPr>
        <p:grpSpPr>
          <a:xfrm>
            <a:off x="515938" y="4788802"/>
            <a:ext cx="5816281" cy="944454"/>
            <a:chOff x="515938" y="4432790"/>
            <a:chExt cx="5816281" cy="944454"/>
          </a:xfrm>
        </p:grpSpPr>
        <p:sp>
          <p:nvSpPr>
            <p:cNvPr id="98" name="TextBox 67">
              <a:extLst>
                <a:ext uri="{FF2B5EF4-FFF2-40B4-BE49-F238E27FC236}">
                  <a16:creationId xmlns:a16="http://schemas.microsoft.com/office/drawing/2014/main" id="{2EB04B36-06B3-4310-98C6-D950FE6DA7A4}"/>
                </a:ext>
              </a:extLst>
            </p:cNvPr>
            <p:cNvSpPr txBox="1"/>
            <p:nvPr/>
          </p:nvSpPr>
          <p:spPr>
            <a:xfrm>
              <a:off x="1217674" y="4546247"/>
              <a:ext cx="5114545" cy="830997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s-MX" dirty="0">
                  <a:solidFill>
                    <a:schemeClr val="bg1"/>
                  </a:solidFill>
                </a:rPr>
                <a:t>Dado que el ajuste era similar, se prefirió conservar total de vehículos (autos, </a:t>
              </a:r>
              <a:r>
                <a:rPr lang="es-MX" dirty="0" err="1">
                  <a:solidFill>
                    <a:schemeClr val="bg1"/>
                  </a:solidFill>
                </a:rPr>
                <a:t>vans</a:t>
              </a:r>
              <a:r>
                <a:rPr lang="es-MX" dirty="0">
                  <a:solidFill>
                    <a:schemeClr val="bg1"/>
                  </a:solidFill>
                </a:rPr>
                <a:t> y pickups), para evitar confusiones en la aplicación del instrumento.</a:t>
              </a:r>
            </a:p>
          </p:txBody>
        </p:sp>
        <p:grpSp>
          <p:nvGrpSpPr>
            <p:cNvPr id="99" name="Group 68">
              <a:extLst>
                <a:ext uri="{FF2B5EF4-FFF2-40B4-BE49-F238E27FC236}">
                  <a16:creationId xmlns:a16="http://schemas.microsoft.com/office/drawing/2014/main" id="{06A92A2B-CBA9-4C79-86F2-5A54F4A33FA1}"/>
                </a:ext>
              </a:extLst>
            </p:cNvPr>
            <p:cNvGrpSpPr/>
            <p:nvPr/>
          </p:nvGrpSpPr>
          <p:grpSpPr>
            <a:xfrm>
              <a:off x="515938" y="4432790"/>
              <a:ext cx="596247" cy="596247"/>
              <a:chOff x="439675" y="2372288"/>
              <a:chExt cx="596247" cy="596247"/>
            </a:xfrm>
          </p:grpSpPr>
          <p:sp>
            <p:nvSpPr>
              <p:cNvPr id="100" name="Freeform 13">
                <a:extLst>
                  <a:ext uri="{FF2B5EF4-FFF2-40B4-BE49-F238E27FC236}">
                    <a16:creationId xmlns:a16="http://schemas.microsoft.com/office/drawing/2014/main" id="{5F0013C4-6B9F-4B0A-A5B1-E2AB3E68B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675" y="2372288"/>
                <a:ext cx="596247" cy="596247"/>
              </a:xfrm>
              <a:custGeom>
                <a:avLst/>
                <a:gdLst>
                  <a:gd name="T0" fmla="*/ 141 w 2349"/>
                  <a:gd name="T1" fmla="*/ 1431 h 2349"/>
                  <a:gd name="T2" fmla="*/ 141 w 2349"/>
                  <a:gd name="T3" fmla="*/ 918 h 2349"/>
                  <a:gd name="T4" fmla="*/ 918 w 2349"/>
                  <a:gd name="T5" fmla="*/ 141 h 2349"/>
                  <a:gd name="T6" fmla="*/ 1431 w 2349"/>
                  <a:gd name="T7" fmla="*/ 141 h 2349"/>
                  <a:gd name="T8" fmla="*/ 2208 w 2349"/>
                  <a:gd name="T9" fmla="*/ 918 h 2349"/>
                  <a:gd name="T10" fmla="*/ 2208 w 2349"/>
                  <a:gd name="T11" fmla="*/ 1431 h 2349"/>
                  <a:gd name="T12" fmla="*/ 1431 w 2349"/>
                  <a:gd name="T13" fmla="*/ 2208 h 2349"/>
                  <a:gd name="T14" fmla="*/ 918 w 2349"/>
                  <a:gd name="T15" fmla="*/ 2208 h 2349"/>
                  <a:gd name="T16" fmla="*/ 141 w 2349"/>
                  <a:gd name="T17" fmla="*/ 1431 h 2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49" h="2349">
                    <a:moveTo>
                      <a:pt x="141" y="1431"/>
                    </a:moveTo>
                    <a:cubicBezTo>
                      <a:pt x="0" y="1290"/>
                      <a:pt x="0" y="1059"/>
                      <a:pt x="141" y="918"/>
                    </a:cubicBezTo>
                    <a:cubicBezTo>
                      <a:pt x="918" y="141"/>
                      <a:pt x="918" y="141"/>
                      <a:pt x="918" y="141"/>
                    </a:cubicBezTo>
                    <a:cubicBezTo>
                      <a:pt x="1059" y="0"/>
                      <a:pt x="1290" y="0"/>
                      <a:pt x="1431" y="141"/>
                    </a:cubicBezTo>
                    <a:cubicBezTo>
                      <a:pt x="2208" y="918"/>
                      <a:pt x="2208" y="918"/>
                      <a:pt x="2208" y="918"/>
                    </a:cubicBezTo>
                    <a:cubicBezTo>
                      <a:pt x="2349" y="1059"/>
                      <a:pt x="2349" y="1290"/>
                      <a:pt x="2208" y="1431"/>
                    </a:cubicBezTo>
                    <a:cubicBezTo>
                      <a:pt x="1431" y="2208"/>
                      <a:pt x="1431" y="2208"/>
                      <a:pt x="1431" y="2208"/>
                    </a:cubicBezTo>
                    <a:cubicBezTo>
                      <a:pt x="1290" y="2349"/>
                      <a:pt x="1059" y="2349"/>
                      <a:pt x="918" y="2208"/>
                    </a:cubicBezTo>
                    <a:lnTo>
                      <a:pt x="141" y="1431"/>
                    </a:lnTo>
                    <a:close/>
                  </a:path>
                </a:pathLst>
              </a:custGeom>
              <a:solidFill>
                <a:sysClr val="window" lastClr="FFFFFF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TextBox 70">
                <a:extLst>
                  <a:ext uri="{FF2B5EF4-FFF2-40B4-BE49-F238E27FC236}">
                    <a16:creationId xmlns:a16="http://schemas.microsoft.com/office/drawing/2014/main" id="{E0BE5622-AB8B-4C85-A94A-CDF218AACF96}"/>
                  </a:ext>
                </a:extLst>
              </p:cNvPr>
              <p:cNvSpPr txBox="1"/>
              <p:nvPr/>
            </p:nvSpPr>
            <p:spPr>
              <a:xfrm>
                <a:off x="666166" y="2516524"/>
                <a:ext cx="143265" cy="307777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4</a:t>
                </a:r>
              </a:p>
            </p:txBody>
          </p:sp>
        </p:grpSp>
      </p:grpSp>
      <p:grpSp>
        <p:nvGrpSpPr>
          <p:cNvPr id="114" name="Group 67">
            <a:extLst>
              <a:ext uri="{FF2B5EF4-FFF2-40B4-BE49-F238E27FC236}">
                <a16:creationId xmlns:a16="http://schemas.microsoft.com/office/drawing/2014/main" id="{C625187C-078D-4F55-93C4-6F7DE2B322CD}"/>
              </a:ext>
            </a:extLst>
          </p:cNvPr>
          <p:cNvGrpSpPr/>
          <p:nvPr/>
        </p:nvGrpSpPr>
        <p:grpSpPr>
          <a:xfrm>
            <a:off x="7459749" y="2755064"/>
            <a:ext cx="3621924" cy="1402620"/>
            <a:chOff x="423165" y="-58181"/>
            <a:chExt cx="3621924" cy="1402620"/>
          </a:xfrm>
        </p:grpSpPr>
        <p:sp>
          <p:nvSpPr>
            <p:cNvPr id="115" name="TextBox 68">
              <a:extLst>
                <a:ext uri="{FF2B5EF4-FFF2-40B4-BE49-F238E27FC236}">
                  <a16:creationId xmlns:a16="http://schemas.microsoft.com/office/drawing/2014/main" id="{70B95558-D587-4648-A051-6D2D6D37E67D}"/>
                </a:ext>
              </a:extLst>
            </p:cNvPr>
            <p:cNvSpPr txBox="1"/>
            <p:nvPr/>
          </p:nvSpPr>
          <p:spPr>
            <a:xfrm>
              <a:off x="423165" y="-58181"/>
              <a:ext cx="3621924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/>
                </a:rPr>
                <a:t>¿CÓMO SE MODELÓ?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</a:endParaRPr>
            </a:p>
          </p:txBody>
        </p:sp>
        <p:sp>
          <p:nvSpPr>
            <p:cNvPr id="116" name="Line 6">
              <a:extLst>
                <a:ext uri="{FF2B5EF4-FFF2-40B4-BE49-F238E27FC236}">
                  <a16:creationId xmlns:a16="http://schemas.microsoft.com/office/drawing/2014/main" id="{D297524B-80A1-4314-8BD7-30BC8320B9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800" y="1344439"/>
              <a:ext cx="360000" cy="0"/>
            </a:xfrm>
            <a:prstGeom prst="line">
              <a:avLst/>
            </a:prstGeom>
            <a:noFill/>
            <a:ln w="28575" cap="rnd">
              <a:gradFill>
                <a:gsLst>
                  <a:gs pos="0">
                    <a:srgbClr val="2C709D"/>
                  </a:gs>
                  <a:gs pos="100000">
                    <a:srgbClr val="75D9B5">
                      <a:lumMod val="75000"/>
                    </a:srgbClr>
                  </a:gs>
                </a:gsLst>
                <a:lin ang="2700000" scaled="0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316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100">
            <a:extLst>
              <a:ext uri="{FF2B5EF4-FFF2-40B4-BE49-F238E27FC236}">
                <a16:creationId xmlns:a16="http://schemas.microsoft.com/office/drawing/2014/main" id="{ADBBDE43-4D31-46CE-A668-E2445984A1EA}"/>
              </a:ext>
            </a:extLst>
          </p:cNvPr>
          <p:cNvGrpSpPr/>
          <p:nvPr/>
        </p:nvGrpSpPr>
        <p:grpSpPr>
          <a:xfrm>
            <a:off x="480087" y="318487"/>
            <a:ext cx="3621924" cy="1402620"/>
            <a:chOff x="423165" y="-58181"/>
            <a:chExt cx="3621924" cy="1402620"/>
          </a:xfrm>
        </p:grpSpPr>
        <p:sp>
          <p:nvSpPr>
            <p:cNvPr id="131" name="TextBox 101">
              <a:extLst>
                <a:ext uri="{FF2B5EF4-FFF2-40B4-BE49-F238E27FC236}">
                  <a16:creationId xmlns:a16="http://schemas.microsoft.com/office/drawing/2014/main" id="{8B1EE1F4-7E6B-4B7E-BE42-41728B8762C9}"/>
                </a:ext>
              </a:extLst>
            </p:cNvPr>
            <p:cNvSpPr txBox="1"/>
            <p:nvPr/>
          </p:nvSpPr>
          <p:spPr>
            <a:xfrm>
              <a:off x="423165" y="-58181"/>
              <a:ext cx="3621924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/>
                </a:rPr>
                <a:t>PUNTOS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/>
                </a:rPr>
                <a:t>DE CORTE</a:t>
              </a:r>
            </a:p>
          </p:txBody>
        </p:sp>
        <p:sp>
          <p:nvSpPr>
            <p:cNvPr id="132" name="Line 6">
              <a:extLst>
                <a:ext uri="{FF2B5EF4-FFF2-40B4-BE49-F238E27FC236}">
                  <a16:creationId xmlns:a16="http://schemas.microsoft.com/office/drawing/2014/main" id="{68F1AA61-2C3D-42F2-9099-D018F26C5C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800" y="1344439"/>
              <a:ext cx="360000" cy="0"/>
            </a:xfrm>
            <a:prstGeom prst="line">
              <a:avLst/>
            </a:prstGeom>
            <a:noFill/>
            <a:ln w="28575" cap="rnd">
              <a:gradFill>
                <a:gsLst>
                  <a:gs pos="0">
                    <a:srgbClr val="2C709D"/>
                  </a:gs>
                  <a:gs pos="100000">
                    <a:srgbClr val="75D9B5">
                      <a:lumMod val="75000"/>
                    </a:srgbClr>
                  </a:gs>
                </a:gsLst>
                <a:lin ang="2700000" scaled="0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74" name="Oval 94">
            <a:extLst>
              <a:ext uri="{FF2B5EF4-FFF2-40B4-BE49-F238E27FC236}">
                <a16:creationId xmlns:a16="http://schemas.microsoft.com/office/drawing/2014/main" id="{B65D6136-B52A-425A-9392-0DE30C4FC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5939" y="2749874"/>
            <a:ext cx="3321358" cy="3321358"/>
          </a:xfrm>
          <a:prstGeom prst="ellipse">
            <a:avLst/>
          </a:prstGeom>
          <a:noFill/>
          <a:ln w="6350" cap="flat">
            <a:solidFill>
              <a:schemeClr val="tx1">
                <a:lumMod val="65000"/>
                <a:lumOff val="35000"/>
              </a:schemeClr>
            </a:solidFill>
            <a:prstDash val="dash"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5" name="Oval 95">
            <a:extLst>
              <a:ext uri="{FF2B5EF4-FFF2-40B4-BE49-F238E27FC236}">
                <a16:creationId xmlns:a16="http://schemas.microsoft.com/office/drawing/2014/main" id="{03EB293B-5468-4A5F-8A74-569106CFB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4157" y="3038092"/>
            <a:ext cx="2744924" cy="2744925"/>
          </a:xfrm>
          <a:prstGeom prst="ellipse">
            <a:avLst/>
          </a:prstGeom>
          <a:solidFill>
            <a:schemeClr val="bg1"/>
          </a:solidFill>
          <a:ln w="14288" cap="flat">
            <a:noFill/>
            <a:prstDash val="solid"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6" name="Freeform 96">
            <a:extLst>
              <a:ext uri="{FF2B5EF4-FFF2-40B4-BE49-F238E27FC236}">
                <a16:creationId xmlns:a16="http://schemas.microsoft.com/office/drawing/2014/main" id="{2426D98D-DBF0-483B-913B-2EEEF494B8CA}"/>
              </a:ext>
            </a:extLst>
          </p:cNvPr>
          <p:cNvSpPr>
            <a:spLocks/>
          </p:cNvSpPr>
          <p:nvPr/>
        </p:nvSpPr>
        <p:spPr bwMode="auto">
          <a:xfrm>
            <a:off x="3084297" y="2111630"/>
            <a:ext cx="869158" cy="394538"/>
          </a:xfrm>
          <a:custGeom>
            <a:avLst/>
            <a:gdLst>
              <a:gd name="T0" fmla="*/ 0 w 188"/>
              <a:gd name="T1" fmla="*/ 85 h 85"/>
              <a:gd name="T2" fmla="*/ 188 w 188"/>
              <a:gd name="T3" fmla="*/ 85 h 85"/>
              <a:gd name="T4" fmla="*/ 184 w 188"/>
              <a:gd name="T5" fmla="*/ 31 h 85"/>
              <a:gd name="T6" fmla="*/ 138 w 188"/>
              <a:gd name="T7" fmla="*/ 6 h 85"/>
              <a:gd name="T8" fmla="*/ 75 w 188"/>
              <a:gd name="T9" fmla="*/ 0 h 85"/>
              <a:gd name="T10" fmla="*/ 46 w 188"/>
              <a:gd name="T11" fmla="*/ 14 h 85"/>
              <a:gd name="T12" fmla="*/ 0 w 188"/>
              <a:gd name="T13" fmla="*/ 85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8" h="85">
                <a:moveTo>
                  <a:pt x="0" y="85"/>
                </a:moveTo>
                <a:cubicBezTo>
                  <a:pt x="188" y="85"/>
                  <a:pt x="188" y="85"/>
                  <a:pt x="188" y="85"/>
                </a:cubicBezTo>
                <a:cubicBezTo>
                  <a:pt x="184" y="31"/>
                  <a:pt x="184" y="31"/>
                  <a:pt x="184" y="31"/>
                </a:cubicBezTo>
                <a:cubicBezTo>
                  <a:pt x="138" y="6"/>
                  <a:pt x="138" y="6"/>
                  <a:pt x="138" y="6"/>
                </a:cubicBezTo>
                <a:cubicBezTo>
                  <a:pt x="75" y="0"/>
                  <a:pt x="75" y="0"/>
                  <a:pt x="75" y="0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10" y="54"/>
                  <a:pt x="0" y="85"/>
                </a:cubicBezTo>
                <a:close/>
              </a:path>
            </a:pathLst>
          </a:custGeom>
          <a:solidFill>
            <a:srgbClr val="015685"/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7" name="Freeform 97">
            <a:extLst>
              <a:ext uri="{FF2B5EF4-FFF2-40B4-BE49-F238E27FC236}">
                <a16:creationId xmlns:a16="http://schemas.microsoft.com/office/drawing/2014/main" id="{6BD5AB37-5443-4593-8442-1B445643E79B}"/>
              </a:ext>
            </a:extLst>
          </p:cNvPr>
          <p:cNvSpPr>
            <a:spLocks/>
          </p:cNvSpPr>
          <p:nvPr/>
        </p:nvSpPr>
        <p:spPr bwMode="auto">
          <a:xfrm>
            <a:off x="8223066" y="2111630"/>
            <a:ext cx="869158" cy="394538"/>
          </a:xfrm>
          <a:custGeom>
            <a:avLst/>
            <a:gdLst>
              <a:gd name="T0" fmla="*/ 188 w 188"/>
              <a:gd name="T1" fmla="*/ 85 h 85"/>
              <a:gd name="T2" fmla="*/ 0 w 188"/>
              <a:gd name="T3" fmla="*/ 85 h 85"/>
              <a:gd name="T4" fmla="*/ 4 w 188"/>
              <a:gd name="T5" fmla="*/ 31 h 85"/>
              <a:gd name="T6" fmla="*/ 50 w 188"/>
              <a:gd name="T7" fmla="*/ 6 h 85"/>
              <a:gd name="T8" fmla="*/ 112 w 188"/>
              <a:gd name="T9" fmla="*/ 0 h 85"/>
              <a:gd name="T10" fmla="*/ 141 w 188"/>
              <a:gd name="T11" fmla="*/ 14 h 85"/>
              <a:gd name="T12" fmla="*/ 188 w 188"/>
              <a:gd name="T13" fmla="*/ 85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8" h="85">
                <a:moveTo>
                  <a:pt x="188" y="85"/>
                </a:moveTo>
                <a:cubicBezTo>
                  <a:pt x="0" y="85"/>
                  <a:pt x="0" y="85"/>
                  <a:pt x="0" y="85"/>
                </a:cubicBezTo>
                <a:cubicBezTo>
                  <a:pt x="4" y="31"/>
                  <a:pt x="4" y="31"/>
                  <a:pt x="4" y="31"/>
                </a:cubicBezTo>
                <a:cubicBezTo>
                  <a:pt x="50" y="6"/>
                  <a:pt x="50" y="6"/>
                  <a:pt x="50" y="6"/>
                </a:cubicBezTo>
                <a:cubicBezTo>
                  <a:pt x="112" y="0"/>
                  <a:pt x="112" y="0"/>
                  <a:pt x="112" y="0"/>
                </a:cubicBezTo>
                <a:cubicBezTo>
                  <a:pt x="141" y="14"/>
                  <a:pt x="141" y="14"/>
                  <a:pt x="141" y="14"/>
                </a:cubicBezTo>
                <a:cubicBezTo>
                  <a:pt x="141" y="14"/>
                  <a:pt x="178" y="54"/>
                  <a:pt x="188" y="85"/>
                </a:cubicBezTo>
                <a:close/>
              </a:path>
            </a:pathLst>
          </a:custGeom>
          <a:solidFill>
            <a:srgbClr val="38906C"/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8" name="Freeform 98">
            <a:extLst>
              <a:ext uri="{FF2B5EF4-FFF2-40B4-BE49-F238E27FC236}">
                <a16:creationId xmlns:a16="http://schemas.microsoft.com/office/drawing/2014/main" id="{1430E288-4544-405B-9DEE-0918C665608E}"/>
              </a:ext>
            </a:extLst>
          </p:cNvPr>
          <p:cNvSpPr>
            <a:spLocks/>
          </p:cNvSpPr>
          <p:nvPr/>
        </p:nvSpPr>
        <p:spPr bwMode="auto">
          <a:xfrm>
            <a:off x="3084297" y="6285536"/>
            <a:ext cx="869158" cy="394538"/>
          </a:xfrm>
          <a:custGeom>
            <a:avLst/>
            <a:gdLst>
              <a:gd name="T0" fmla="*/ 0 w 188"/>
              <a:gd name="T1" fmla="*/ 0 h 85"/>
              <a:gd name="T2" fmla="*/ 188 w 188"/>
              <a:gd name="T3" fmla="*/ 0 h 85"/>
              <a:gd name="T4" fmla="*/ 184 w 188"/>
              <a:gd name="T5" fmla="*/ 54 h 85"/>
              <a:gd name="T6" fmla="*/ 138 w 188"/>
              <a:gd name="T7" fmla="*/ 79 h 85"/>
              <a:gd name="T8" fmla="*/ 75 w 188"/>
              <a:gd name="T9" fmla="*/ 85 h 85"/>
              <a:gd name="T10" fmla="*/ 46 w 188"/>
              <a:gd name="T11" fmla="*/ 71 h 85"/>
              <a:gd name="T12" fmla="*/ 0 w 188"/>
              <a:gd name="T13" fmla="*/ 0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8" h="85">
                <a:moveTo>
                  <a:pt x="0" y="0"/>
                </a:moveTo>
                <a:cubicBezTo>
                  <a:pt x="188" y="0"/>
                  <a:pt x="188" y="0"/>
                  <a:pt x="188" y="0"/>
                </a:cubicBezTo>
                <a:cubicBezTo>
                  <a:pt x="184" y="54"/>
                  <a:pt x="184" y="54"/>
                  <a:pt x="184" y="54"/>
                </a:cubicBezTo>
                <a:cubicBezTo>
                  <a:pt x="138" y="79"/>
                  <a:pt x="138" y="79"/>
                  <a:pt x="138" y="79"/>
                </a:cubicBezTo>
                <a:cubicBezTo>
                  <a:pt x="75" y="85"/>
                  <a:pt x="75" y="85"/>
                  <a:pt x="75" y="85"/>
                </a:cubicBezTo>
                <a:cubicBezTo>
                  <a:pt x="46" y="71"/>
                  <a:pt x="46" y="71"/>
                  <a:pt x="46" y="71"/>
                </a:cubicBezTo>
                <a:cubicBezTo>
                  <a:pt x="46" y="71"/>
                  <a:pt x="10" y="31"/>
                  <a:pt x="0" y="0"/>
                </a:cubicBezTo>
                <a:close/>
              </a:path>
            </a:pathLst>
          </a:custGeom>
          <a:solidFill>
            <a:srgbClr val="FE8D26"/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9" name="Freeform 99">
            <a:extLst>
              <a:ext uri="{FF2B5EF4-FFF2-40B4-BE49-F238E27FC236}">
                <a16:creationId xmlns:a16="http://schemas.microsoft.com/office/drawing/2014/main" id="{3D89B121-2CD5-4834-8D14-339C4A1B9559}"/>
              </a:ext>
            </a:extLst>
          </p:cNvPr>
          <p:cNvSpPr>
            <a:spLocks/>
          </p:cNvSpPr>
          <p:nvPr/>
        </p:nvSpPr>
        <p:spPr bwMode="auto">
          <a:xfrm>
            <a:off x="8223066" y="6285536"/>
            <a:ext cx="869158" cy="394538"/>
          </a:xfrm>
          <a:custGeom>
            <a:avLst/>
            <a:gdLst>
              <a:gd name="T0" fmla="*/ 188 w 188"/>
              <a:gd name="T1" fmla="*/ 0 h 85"/>
              <a:gd name="T2" fmla="*/ 0 w 188"/>
              <a:gd name="T3" fmla="*/ 0 h 85"/>
              <a:gd name="T4" fmla="*/ 4 w 188"/>
              <a:gd name="T5" fmla="*/ 54 h 85"/>
              <a:gd name="T6" fmla="*/ 50 w 188"/>
              <a:gd name="T7" fmla="*/ 79 h 85"/>
              <a:gd name="T8" fmla="*/ 112 w 188"/>
              <a:gd name="T9" fmla="*/ 85 h 85"/>
              <a:gd name="T10" fmla="*/ 141 w 188"/>
              <a:gd name="T11" fmla="*/ 71 h 85"/>
              <a:gd name="T12" fmla="*/ 188 w 188"/>
              <a:gd name="T13" fmla="*/ 0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8" h="85">
                <a:moveTo>
                  <a:pt x="188" y="0"/>
                </a:moveTo>
                <a:cubicBezTo>
                  <a:pt x="0" y="0"/>
                  <a:pt x="0" y="0"/>
                  <a:pt x="0" y="0"/>
                </a:cubicBezTo>
                <a:cubicBezTo>
                  <a:pt x="4" y="54"/>
                  <a:pt x="4" y="54"/>
                  <a:pt x="4" y="54"/>
                </a:cubicBezTo>
                <a:cubicBezTo>
                  <a:pt x="50" y="79"/>
                  <a:pt x="50" y="79"/>
                  <a:pt x="50" y="79"/>
                </a:cubicBezTo>
                <a:cubicBezTo>
                  <a:pt x="112" y="85"/>
                  <a:pt x="112" y="85"/>
                  <a:pt x="112" y="85"/>
                </a:cubicBezTo>
                <a:cubicBezTo>
                  <a:pt x="141" y="71"/>
                  <a:pt x="141" y="71"/>
                  <a:pt x="141" y="71"/>
                </a:cubicBezTo>
                <a:cubicBezTo>
                  <a:pt x="141" y="71"/>
                  <a:pt x="178" y="31"/>
                  <a:pt x="188" y="0"/>
                </a:cubicBezTo>
                <a:close/>
              </a:path>
            </a:pathLst>
          </a:custGeom>
          <a:solidFill>
            <a:srgbClr val="7C7C7C"/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0" name="TextBox 116">
            <a:extLst>
              <a:ext uri="{FF2B5EF4-FFF2-40B4-BE49-F238E27FC236}">
                <a16:creationId xmlns:a16="http://schemas.microsoft.com/office/drawing/2014/main" id="{F23E4F5B-5769-4441-8BEA-24C5AE093BB5}"/>
              </a:ext>
            </a:extLst>
          </p:cNvPr>
          <p:cNvSpPr txBox="1"/>
          <p:nvPr/>
        </p:nvSpPr>
        <p:spPr>
          <a:xfrm>
            <a:off x="5312709" y="4192694"/>
            <a:ext cx="1566560" cy="30777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/>
              <a:t>CORTE</a:t>
            </a:r>
          </a:p>
        </p:txBody>
      </p:sp>
      <p:sp>
        <p:nvSpPr>
          <p:cNvPr id="182" name="Freeform 101">
            <a:extLst>
              <a:ext uri="{FF2B5EF4-FFF2-40B4-BE49-F238E27FC236}">
                <a16:creationId xmlns:a16="http://schemas.microsoft.com/office/drawing/2014/main" id="{B9F981B5-8C57-401C-B4CD-69AE5DFE48E5}"/>
              </a:ext>
            </a:extLst>
          </p:cNvPr>
          <p:cNvSpPr>
            <a:spLocks/>
          </p:cNvSpPr>
          <p:nvPr/>
        </p:nvSpPr>
        <p:spPr bwMode="auto">
          <a:xfrm>
            <a:off x="3297191" y="2060848"/>
            <a:ext cx="2746146" cy="1712924"/>
          </a:xfrm>
          <a:custGeom>
            <a:avLst/>
            <a:gdLst>
              <a:gd name="T0" fmla="*/ 569 w 594"/>
              <a:gd name="T1" fmla="*/ 114 h 370"/>
              <a:gd name="T2" fmla="*/ 540 w 594"/>
              <a:gd name="T3" fmla="*/ 141 h 370"/>
              <a:gd name="T4" fmla="*/ 428 w 594"/>
              <a:gd name="T5" fmla="*/ 29 h 370"/>
              <a:gd name="T6" fmla="*/ 378 w 594"/>
              <a:gd name="T7" fmla="*/ 5 h 370"/>
              <a:gd name="T8" fmla="*/ 42 w 594"/>
              <a:gd name="T9" fmla="*/ 5 h 370"/>
              <a:gd name="T10" fmla="*/ 0 w 594"/>
              <a:gd name="T11" fmla="*/ 25 h 370"/>
              <a:gd name="T12" fmla="*/ 83 w 594"/>
              <a:gd name="T13" fmla="*/ 37 h 370"/>
              <a:gd name="T14" fmla="*/ 360 w 594"/>
              <a:gd name="T15" fmla="*/ 308 h 370"/>
              <a:gd name="T16" fmla="*/ 317 w 594"/>
              <a:gd name="T17" fmla="*/ 347 h 370"/>
              <a:gd name="T18" fmla="*/ 326 w 594"/>
              <a:gd name="T19" fmla="*/ 370 h 370"/>
              <a:gd name="T20" fmla="*/ 560 w 594"/>
              <a:gd name="T21" fmla="*/ 370 h 370"/>
              <a:gd name="T22" fmla="*/ 594 w 594"/>
              <a:gd name="T23" fmla="*/ 336 h 370"/>
              <a:gd name="T24" fmla="*/ 594 w 594"/>
              <a:gd name="T25" fmla="*/ 125 h 370"/>
              <a:gd name="T26" fmla="*/ 569 w 594"/>
              <a:gd name="T27" fmla="*/ 114 h 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94" h="370">
                <a:moveTo>
                  <a:pt x="569" y="114"/>
                </a:moveTo>
                <a:cubicBezTo>
                  <a:pt x="540" y="141"/>
                  <a:pt x="540" y="141"/>
                  <a:pt x="540" y="141"/>
                </a:cubicBezTo>
                <a:cubicBezTo>
                  <a:pt x="428" y="29"/>
                  <a:pt x="428" y="29"/>
                  <a:pt x="428" y="29"/>
                </a:cubicBezTo>
                <a:cubicBezTo>
                  <a:pt x="428" y="29"/>
                  <a:pt x="408" y="4"/>
                  <a:pt x="378" y="5"/>
                </a:cubicBezTo>
                <a:cubicBezTo>
                  <a:pt x="348" y="6"/>
                  <a:pt x="42" y="5"/>
                  <a:pt x="42" y="5"/>
                </a:cubicBezTo>
                <a:cubicBezTo>
                  <a:pt x="42" y="5"/>
                  <a:pt x="14" y="4"/>
                  <a:pt x="0" y="25"/>
                </a:cubicBezTo>
                <a:cubicBezTo>
                  <a:pt x="0" y="25"/>
                  <a:pt x="43" y="0"/>
                  <a:pt x="83" y="37"/>
                </a:cubicBezTo>
                <a:cubicBezTo>
                  <a:pt x="122" y="73"/>
                  <a:pt x="360" y="308"/>
                  <a:pt x="360" y="308"/>
                </a:cubicBezTo>
                <a:cubicBezTo>
                  <a:pt x="317" y="347"/>
                  <a:pt x="317" y="347"/>
                  <a:pt x="317" y="347"/>
                </a:cubicBezTo>
                <a:cubicBezTo>
                  <a:pt x="304" y="359"/>
                  <a:pt x="308" y="370"/>
                  <a:pt x="326" y="370"/>
                </a:cubicBezTo>
                <a:cubicBezTo>
                  <a:pt x="560" y="370"/>
                  <a:pt x="560" y="370"/>
                  <a:pt x="560" y="370"/>
                </a:cubicBezTo>
                <a:cubicBezTo>
                  <a:pt x="579" y="370"/>
                  <a:pt x="594" y="354"/>
                  <a:pt x="594" y="336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4" y="106"/>
                  <a:pt x="583" y="101"/>
                  <a:pt x="569" y="114"/>
                </a:cubicBezTo>
                <a:close/>
              </a:path>
            </a:pathLst>
          </a:custGeom>
          <a:solidFill>
            <a:srgbClr val="016AA3"/>
          </a:solidFill>
          <a:ln w="14288" cap="flat">
            <a:noFill/>
            <a:prstDash val="solid"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3" name="Freeform 102">
            <a:extLst>
              <a:ext uri="{FF2B5EF4-FFF2-40B4-BE49-F238E27FC236}">
                <a16:creationId xmlns:a16="http://schemas.microsoft.com/office/drawing/2014/main" id="{BBD0E6DC-BE35-4B2B-B3EC-B7AF28DFD3A9}"/>
              </a:ext>
            </a:extLst>
          </p:cNvPr>
          <p:cNvSpPr>
            <a:spLocks/>
          </p:cNvSpPr>
          <p:nvPr/>
        </p:nvSpPr>
        <p:spPr bwMode="auto">
          <a:xfrm>
            <a:off x="6127323" y="2060848"/>
            <a:ext cx="2752006" cy="1712924"/>
          </a:xfrm>
          <a:custGeom>
            <a:avLst/>
            <a:gdLst>
              <a:gd name="T0" fmla="*/ 25 w 595"/>
              <a:gd name="T1" fmla="*/ 114 h 370"/>
              <a:gd name="T2" fmla="*/ 54 w 595"/>
              <a:gd name="T3" fmla="*/ 141 h 370"/>
              <a:gd name="T4" fmla="*/ 166 w 595"/>
              <a:gd name="T5" fmla="*/ 29 h 370"/>
              <a:gd name="T6" fmla="*/ 216 w 595"/>
              <a:gd name="T7" fmla="*/ 5 h 370"/>
              <a:gd name="T8" fmla="*/ 553 w 595"/>
              <a:gd name="T9" fmla="*/ 5 h 370"/>
              <a:gd name="T10" fmla="*/ 595 w 595"/>
              <a:gd name="T11" fmla="*/ 25 h 370"/>
              <a:gd name="T12" fmla="*/ 512 w 595"/>
              <a:gd name="T13" fmla="*/ 37 h 370"/>
              <a:gd name="T14" fmla="*/ 235 w 595"/>
              <a:gd name="T15" fmla="*/ 308 h 370"/>
              <a:gd name="T16" fmla="*/ 277 w 595"/>
              <a:gd name="T17" fmla="*/ 347 h 370"/>
              <a:gd name="T18" fmla="*/ 268 w 595"/>
              <a:gd name="T19" fmla="*/ 370 h 370"/>
              <a:gd name="T20" fmla="*/ 34 w 595"/>
              <a:gd name="T21" fmla="*/ 370 h 370"/>
              <a:gd name="T22" fmla="*/ 0 w 595"/>
              <a:gd name="T23" fmla="*/ 336 h 370"/>
              <a:gd name="T24" fmla="*/ 0 w 595"/>
              <a:gd name="T25" fmla="*/ 125 h 370"/>
              <a:gd name="T26" fmla="*/ 25 w 595"/>
              <a:gd name="T27" fmla="*/ 114 h 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95" h="370">
                <a:moveTo>
                  <a:pt x="25" y="114"/>
                </a:moveTo>
                <a:cubicBezTo>
                  <a:pt x="54" y="141"/>
                  <a:pt x="54" y="141"/>
                  <a:pt x="54" y="141"/>
                </a:cubicBezTo>
                <a:cubicBezTo>
                  <a:pt x="166" y="29"/>
                  <a:pt x="166" y="29"/>
                  <a:pt x="166" y="29"/>
                </a:cubicBezTo>
                <a:cubicBezTo>
                  <a:pt x="166" y="29"/>
                  <a:pt x="187" y="4"/>
                  <a:pt x="216" y="5"/>
                </a:cubicBezTo>
                <a:cubicBezTo>
                  <a:pt x="246" y="6"/>
                  <a:pt x="553" y="5"/>
                  <a:pt x="553" y="5"/>
                </a:cubicBezTo>
                <a:cubicBezTo>
                  <a:pt x="553" y="5"/>
                  <a:pt x="580" y="4"/>
                  <a:pt x="595" y="25"/>
                </a:cubicBezTo>
                <a:cubicBezTo>
                  <a:pt x="595" y="25"/>
                  <a:pt x="552" y="0"/>
                  <a:pt x="512" y="37"/>
                </a:cubicBezTo>
                <a:cubicBezTo>
                  <a:pt x="472" y="73"/>
                  <a:pt x="235" y="308"/>
                  <a:pt x="235" y="308"/>
                </a:cubicBezTo>
                <a:cubicBezTo>
                  <a:pt x="277" y="347"/>
                  <a:pt x="277" y="347"/>
                  <a:pt x="277" y="347"/>
                </a:cubicBezTo>
                <a:cubicBezTo>
                  <a:pt x="291" y="359"/>
                  <a:pt x="287" y="370"/>
                  <a:pt x="268" y="370"/>
                </a:cubicBezTo>
                <a:cubicBezTo>
                  <a:pt x="34" y="370"/>
                  <a:pt x="34" y="370"/>
                  <a:pt x="34" y="370"/>
                </a:cubicBezTo>
                <a:cubicBezTo>
                  <a:pt x="15" y="370"/>
                  <a:pt x="0" y="354"/>
                  <a:pt x="0" y="336"/>
                </a:cubicBezTo>
                <a:cubicBezTo>
                  <a:pt x="0" y="125"/>
                  <a:pt x="0" y="125"/>
                  <a:pt x="0" y="125"/>
                </a:cubicBezTo>
                <a:cubicBezTo>
                  <a:pt x="0" y="106"/>
                  <a:pt x="11" y="101"/>
                  <a:pt x="25" y="114"/>
                </a:cubicBezTo>
                <a:close/>
              </a:path>
            </a:pathLst>
          </a:custGeom>
          <a:solidFill>
            <a:srgbClr val="46B688"/>
          </a:solidFill>
          <a:ln w="14288" cap="flat">
            <a:noFill/>
            <a:prstDash val="solid"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4" name="Freeform 103">
            <a:extLst>
              <a:ext uri="{FF2B5EF4-FFF2-40B4-BE49-F238E27FC236}">
                <a16:creationId xmlns:a16="http://schemas.microsoft.com/office/drawing/2014/main" id="{3FFBEC42-DCFE-440F-99AE-AE3CA1EB6931}"/>
              </a:ext>
            </a:extLst>
          </p:cNvPr>
          <p:cNvSpPr>
            <a:spLocks/>
          </p:cNvSpPr>
          <p:nvPr/>
        </p:nvSpPr>
        <p:spPr bwMode="auto">
          <a:xfrm>
            <a:off x="3297191" y="5017934"/>
            <a:ext cx="2746146" cy="1712924"/>
          </a:xfrm>
          <a:custGeom>
            <a:avLst/>
            <a:gdLst>
              <a:gd name="T0" fmla="*/ 569 w 594"/>
              <a:gd name="T1" fmla="*/ 256 h 370"/>
              <a:gd name="T2" fmla="*/ 540 w 594"/>
              <a:gd name="T3" fmla="*/ 229 h 370"/>
              <a:gd name="T4" fmla="*/ 428 w 594"/>
              <a:gd name="T5" fmla="*/ 341 h 370"/>
              <a:gd name="T6" fmla="*/ 378 w 594"/>
              <a:gd name="T7" fmla="*/ 364 h 370"/>
              <a:gd name="T8" fmla="*/ 42 w 594"/>
              <a:gd name="T9" fmla="*/ 364 h 370"/>
              <a:gd name="T10" fmla="*/ 0 w 594"/>
              <a:gd name="T11" fmla="*/ 345 h 370"/>
              <a:gd name="T12" fmla="*/ 83 w 594"/>
              <a:gd name="T13" fmla="*/ 333 h 370"/>
              <a:gd name="T14" fmla="*/ 360 w 594"/>
              <a:gd name="T15" fmla="*/ 62 h 370"/>
              <a:gd name="T16" fmla="*/ 317 w 594"/>
              <a:gd name="T17" fmla="*/ 23 h 370"/>
              <a:gd name="T18" fmla="*/ 326 w 594"/>
              <a:gd name="T19" fmla="*/ 0 h 370"/>
              <a:gd name="T20" fmla="*/ 560 w 594"/>
              <a:gd name="T21" fmla="*/ 0 h 370"/>
              <a:gd name="T22" fmla="*/ 594 w 594"/>
              <a:gd name="T23" fmla="*/ 34 h 370"/>
              <a:gd name="T24" fmla="*/ 594 w 594"/>
              <a:gd name="T25" fmla="*/ 245 h 370"/>
              <a:gd name="T26" fmla="*/ 569 w 594"/>
              <a:gd name="T27" fmla="*/ 256 h 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94" h="370">
                <a:moveTo>
                  <a:pt x="569" y="256"/>
                </a:moveTo>
                <a:cubicBezTo>
                  <a:pt x="540" y="229"/>
                  <a:pt x="540" y="229"/>
                  <a:pt x="540" y="229"/>
                </a:cubicBezTo>
                <a:cubicBezTo>
                  <a:pt x="428" y="341"/>
                  <a:pt x="428" y="341"/>
                  <a:pt x="428" y="341"/>
                </a:cubicBezTo>
                <a:cubicBezTo>
                  <a:pt x="428" y="341"/>
                  <a:pt x="408" y="365"/>
                  <a:pt x="378" y="364"/>
                </a:cubicBezTo>
                <a:cubicBezTo>
                  <a:pt x="348" y="363"/>
                  <a:pt x="42" y="364"/>
                  <a:pt x="42" y="364"/>
                </a:cubicBezTo>
                <a:cubicBezTo>
                  <a:pt x="42" y="364"/>
                  <a:pt x="14" y="365"/>
                  <a:pt x="0" y="345"/>
                </a:cubicBezTo>
                <a:cubicBezTo>
                  <a:pt x="0" y="345"/>
                  <a:pt x="43" y="370"/>
                  <a:pt x="83" y="333"/>
                </a:cubicBezTo>
                <a:cubicBezTo>
                  <a:pt x="122" y="296"/>
                  <a:pt x="360" y="62"/>
                  <a:pt x="360" y="62"/>
                </a:cubicBezTo>
                <a:cubicBezTo>
                  <a:pt x="317" y="23"/>
                  <a:pt x="317" y="23"/>
                  <a:pt x="317" y="23"/>
                </a:cubicBezTo>
                <a:cubicBezTo>
                  <a:pt x="304" y="10"/>
                  <a:pt x="308" y="0"/>
                  <a:pt x="326" y="0"/>
                </a:cubicBezTo>
                <a:cubicBezTo>
                  <a:pt x="560" y="0"/>
                  <a:pt x="560" y="0"/>
                  <a:pt x="560" y="0"/>
                </a:cubicBezTo>
                <a:cubicBezTo>
                  <a:pt x="579" y="0"/>
                  <a:pt x="594" y="15"/>
                  <a:pt x="594" y="34"/>
                </a:cubicBezTo>
                <a:cubicBezTo>
                  <a:pt x="594" y="245"/>
                  <a:pt x="594" y="245"/>
                  <a:pt x="594" y="245"/>
                </a:cubicBezTo>
                <a:cubicBezTo>
                  <a:pt x="594" y="263"/>
                  <a:pt x="583" y="268"/>
                  <a:pt x="569" y="256"/>
                </a:cubicBezTo>
                <a:close/>
              </a:path>
            </a:pathLst>
          </a:custGeom>
          <a:solidFill>
            <a:srgbClr val="FEA34F"/>
          </a:solidFill>
          <a:ln w="14288" cap="flat">
            <a:noFill/>
            <a:prstDash val="solid"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5" name="Freeform 104">
            <a:extLst>
              <a:ext uri="{FF2B5EF4-FFF2-40B4-BE49-F238E27FC236}">
                <a16:creationId xmlns:a16="http://schemas.microsoft.com/office/drawing/2014/main" id="{EB73CD01-8BED-4445-87EA-A71743FDFBD3}"/>
              </a:ext>
            </a:extLst>
          </p:cNvPr>
          <p:cNvSpPr>
            <a:spLocks/>
          </p:cNvSpPr>
          <p:nvPr/>
        </p:nvSpPr>
        <p:spPr bwMode="auto">
          <a:xfrm>
            <a:off x="6127323" y="5017934"/>
            <a:ext cx="2752006" cy="1712924"/>
          </a:xfrm>
          <a:custGeom>
            <a:avLst/>
            <a:gdLst>
              <a:gd name="T0" fmla="*/ 25 w 595"/>
              <a:gd name="T1" fmla="*/ 256 h 370"/>
              <a:gd name="T2" fmla="*/ 54 w 595"/>
              <a:gd name="T3" fmla="*/ 229 h 370"/>
              <a:gd name="T4" fmla="*/ 166 w 595"/>
              <a:gd name="T5" fmla="*/ 341 h 370"/>
              <a:gd name="T6" fmla="*/ 216 w 595"/>
              <a:gd name="T7" fmla="*/ 364 h 370"/>
              <a:gd name="T8" fmla="*/ 553 w 595"/>
              <a:gd name="T9" fmla="*/ 364 h 370"/>
              <a:gd name="T10" fmla="*/ 595 w 595"/>
              <a:gd name="T11" fmla="*/ 345 h 370"/>
              <a:gd name="T12" fmla="*/ 512 w 595"/>
              <a:gd name="T13" fmla="*/ 333 h 370"/>
              <a:gd name="T14" fmla="*/ 235 w 595"/>
              <a:gd name="T15" fmla="*/ 62 h 370"/>
              <a:gd name="T16" fmla="*/ 277 w 595"/>
              <a:gd name="T17" fmla="*/ 23 h 370"/>
              <a:gd name="T18" fmla="*/ 268 w 595"/>
              <a:gd name="T19" fmla="*/ 0 h 370"/>
              <a:gd name="T20" fmla="*/ 34 w 595"/>
              <a:gd name="T21" fmla="*/ 0 h 370"/>
              <a:gd name="T22" fmla="*/ 0 w 595"/>
              <a:gd name="T23" fmla="*/ 34 h 370"/>
              <a:gd name="T24" fmla="*/ 0 w 595"/>
              <a:gd name="T25" fmla="*/ 245 h 370"/>
              <a:gd name="T26" fmla="*/ 25 w 595"/>
              <a:gd name="T27" fmla="*/ 256 h 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95" h="370">
                <a:moveTo>
                  <a:pt x="25" y="256"/>
                </a:moveTo>
                <a:cubicBezTo>
                  <a:pt x="54" y="229"/>
                  <a:pt x="54" y="229"/>
                  <a:pt x="54" y="229"/>
                </a:cubicBezTo>
                <a:cubicBezTo>
                  <a:pt x="166" y="341"/>
                  <a:pt x="166" y="341"/>
                  <a:pt x="166" y="341"/>
                </a:cubicBezTo>
                <a:cubicBezTo>
                  <a:pt x="166" y="341"/>
                  <a:pt x="187" y="365"/>
                  <a:pt x="216" y="364"/>
                </a:cubicBezTo>
                <a:cubicBezTo>
                  <a:pt x="246" y="363"/>
                  <a:pt x="553" y="364"/>
                  <a:pt x="553" y="364"/>
                </a:cubicBezTo>
                <a:cubicBezTo>
                  <a:pt x="553" y="364"/>
                  <a:pt x="580" y="365"/>
                  <a:pt x="595" y="345"/>
                </a:cubicBezTo>
                <a:cubicBezTo>
                  <a:pt x="595" y="345"/>
                  <a:pt x="552" y="370"/>
                  <a:pt x="512" y="333"/>
                </a:cubicBezTo>
                <a:cubicBezTo>
                  <a:pt x="472" y="296"/>
                  <a:pt x="235" y="62"/>
                  <a:pt x="235" y="62"/>
                </a:cubicBezTo>
                <a:cubicBezTo>
                  <a:pt x="277" y="23"/>
                  <a:pt x="277" y="23"/>
                  <a:pt x="277" y="23"/>
                </a:cubicBezTo>
                <a:cubicBezTo>
                  <a:pt x="291" y="10"/>
                  <a:pt x="287" y="0"/>
                  <a:pt x="268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15" y="0"/>
                  <a:pt x="0" y="15"/>
                  <a:pt x="0" y="34"/>
                </a:cubicBezTo>
                <a:cubicBezTo>
                  <a:pt x="0" y="245"/>
                  <a:pt x="0" y="245"/>
                  <a:pt x="0" y="245"/>
                </a:cubicBezTo>
                <a:cubicBezTo>
                  <a:pt x="0" y="263"/>
                  <a:pt x="11" y="268"/>
                  <a:pt x="25" y="256"/>
                </a:cubicBezTo>
                <a:close/>
              </a:path>
            </a:pathLst>
          </a:custGeom>
          <a:solidFill>
            <a:srgbClr val="AAAAAA"/>
          </a:solidFill>
          <a:ln w="14288" cap="flat">
            <a:noFill/>
            <a:prstDash val="solid"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86" name="Group 106">
            <a:extLst>
              <a:ext uri="{FF2B5EF4-FFF2-40B4-BE49-F238E27FC236}">
                <a16:creationId xmlns:a16="http://schemas.microsoft.com/office/drawing/2014/main" id="{C1079E35-E13B-49CF-9344-8839ED078AD7}"/>
              </a:ext>
            </a:extLst>
          </p:cNvPr>
          <p:cNvGrpSpPr/>
          <p:nvPr/>
        </p:nvGrpSpPr>
        <p:grpSpPr>
          <a:xfrm>
            <a:off x="591456" y="4285026"/>
            <a:ext cx="3435337" cy="1909731"/>
            <a:chOff x="139327" y="3811206"/>
            <a:chExt cx="2792190" cy="1552200"/>
          </a:xfrm>
        </p:grpSpPr>
        <p:sp>
          <p:nvSpPr>
            <p:cNvPr id="187" name="TextBox 258">
              <a:extLst>
                <a:ext uri="{FF2B5EF4-FFF2-40B4-BE49-F238E27FC236}">
                  <a16:creationId xmlns:a16="http://schemas.microsoft.com/office/drawing/2014/main" id="{FB9B6548-C0AA-4B51-A810-578900C693FC}"/>
                </a:ext>
              </a:extLst>
            </p:cNvPr>
            <p:cNvSpPr txBox="1"/>
            <p:nvPr/>
          </p:nvSpPr>
          <p:spPr>
            <a:xfrm>
              <a:off x="2545888" y="4913125"/>
              <a:ext cx="357580" cy="45028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3600" b="1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2</a:t>
              </a:r>
            </a:p>
          </p:txBody>
        </p:sp>
        <p:sp>
          <p:nvSpPr>
            <p:cNvPr id="189" name="TextBox 268">
              <a:extLst>
                <a:ext uri="{FF2B5EF4-FFF2-40B4-BE49-F238E27FC236}">
                  <a16:creationId xmlns:a16="http://schemas.microsoft.com/office/drawing/2014/main" id="{BCB51E98-D947-47EE-A612-90309318FAD0}"/>
                </a:ext>
              </a:extLst>
            </p:cNvPr>
            <p:cNvSpPr txBox="1"/>
            <p:nvPr/>
          </p:nvSpPr>
          <p:spPr>
            <a:xfrm>
              <a:off x="139327" y="3811206"/>
              <a:ext cx="2792190" cy="1400874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s-MX" sz="1600" dirty="0"/>
                <a:t>Los puntos máximos se reparten de forma </a:t>
              </a:r>
              <a:r>
                <a:rPr lang="es-MX" sz="1600" b="1" dirty="0"/>
                <a:t>proporcional</a:t>
              </a:r>
              <a:r>
                <a:rPr lang="es-MX" sz="1600" dirty="0"/>
                <a:t> a las categorías más altas de cada variable, la cual se define de acuerdo al </a:t>
              </a:r>
              <a:r>
                <a:rPr lang="es-MX" sz="1600" b="1" dirty="0"/>
                <a:t>percentil 95 </a:t>
              </a:r>
              <a:r>
                <a:rPr lang="es-MX" sz="1600" dirty="0"/>
                <a:t>de la distribución de dicha variable en la base de </a:t>
              </a:r>
              <a:r>
                <a:rPr lang="es-MX" sz="1600" b="1" dirty="0"/>
                <a:t>ENIGH</a:t>
              </a:r>
              <a:r>
                <a:rPr lang="es-MX" sz="1600" dirty="0"/>
                <a:t> 2014.</a:t>
              </a:r>
            </a:p>
            <a:p>
              <a:pPr algn="r"/>
              <a:endParaRPr lang="en-US" sz="1600" dirty="0"/>
            </a:p>
          </p:txBody>
        </p:sp>
      </p:grpSp>
      <p:grpSp>
        <p:nvGrpSpPr>
          <p:cNvPr id="191" name="Group 107">
            <a:extLst>
              <a:ext uri="{FF2B5EF4-FFF2-40B4-BE49-F238E27FC236}">
                <a16:creationId xmlns:a16="http://schemas.microsoft.com/office/drawing/2014/main" id="{62144699-549F-450A-BFC2-51CBC53BD110}"/>
              </a:ext>
            </a:extLst>
          </p:cNvPr>
          <p:cNvGrpSpPr/>
          <p:nvPr/>
        </p:nvGrpSpPr>
        <p:grpSpPr>
          <a:xfrm>
            <a:off x="586418" y="2449268"/>
            <a:ext cx="3435337" cy="1284471"/>
            <a:chOff x="548495" y="2319128"/>
            <a:chExt cx="2792190" cy="1043999"/>
          </a:xfrm>
        </p:grpSpPr>
        <p:sp>
          <p:nvSpPr>
            <p:cNvPr id="192" name="TextBox 246">
              <a:extLst>
                <a:ext uri="{FF2B5EF4-FFF2-40B4-BE49-F238E27FC236}">
                  <a16:creationId xmlns:a16="http://schemas.microsoft.com/office/drawing/2014/main" id="{42F8C15C-3FFD-4E41-B10B-5CA0835325C7}"/>
                </a:ext>
              </a:extLst>
            </p:cNvPr>
            <p:cNvSpPr txBox="1"/>
            <p:nvPr/>
          </p:nvSpPr>
          <p:spPr>
            <a:xfrm>
              <a:off x="2959151" y="2319128"/>
              <a:ext cx="357580" cy="45028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3600" b="1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1</a:t>
              </a:r>
            </a:p>
          </p:txBody>
        </p:sp>
        <p:sp>
          <p:nvSpPr>
            <p:cNvPr id="195" name="TextBox 267">
              <a:extLst>
                <a:ext uri="{FF2B5EF4-FFF2-40B4-BE49-F238E27FC236}">
                  <a16:creationId xmlns:a16="http://schemas.microsoft.com/office/drawing/2014/main" id="{ED4B600D-A8E7-4524-83B9-D33AB9230E39}"/>
                </a:ext>
              </a:extLst>
            </p:cNvPr>
            <p:cNvSpPr txBox="1"/>
            <p:nvPr/>
          </p:nvSpPr>
          <p:spPr>
            <a:xfrm>
              <a:off x="548495" y="2762752"/>
              <a:ext cx="2792190" cy="600375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s-MX" sz="1600" dirty="0"/>
                <a:t>Se define un número total de puntos máximo, valor que puede ser arbitrario, en este caso se optó por el número </a:t>
              </a:r>
              <a:r>
                <a:rPr lang="es-MX" sz="1600" b="1" dirty="0"/>
                <a:t>300</a:t>
              </a:r>
              <a:r>
                <a:rPr lang="es-MX" sz="1600" dirty="0"/>
                <a:t>.</a:t>
              </a:r>
            </a:p>
          </p:txBody>
        </p:sp>
      </p:grpSp>
      <p:grpSp>
        <p:nvGrpSpPr>
          <p:cNvPr id="196" name="Group 108">
            <a:extLst>
              <a:ext uri="{FF2B5EF4-FFF2-40B4-BE49-F238E27FC236}">
                <a16:creationId xmlns:a16="http://schemas.microsoft.com/office/drawing/2014/main" id="{9FCD86FF-C266-4EB2-A192-B92057F65D0D}"/>
              </a:ext>
            </a:extLst>
          </p:cNvPr>
          <p:cNvGrpSpPr/>
          <p:nvPr/>
        </p:nvGrpSpPr>
        <p:grpSpPr>
          <a:xfrm>
            <a:off x="8184233" y="4295573"/>
            <a:ext cx="3528389" cy="2026793"/>
            <a:chOff x="6204132" y="3819777"/>
            <a:chExt cx="2867822" cy="1647346"/>
          </a:xfrm>
        </p:grpSpPr>
        <p:sp>
          <p:nvSpPr>
            <p:cNvPr id="197" name="TextBox 265">
              <a:extLst>
                <a:ext uri="{FF2B5EF4-FFF2-40B4-BE49-F238E27FC236}">
                  <a16:creationId xmlns:a16="http://schemas.microsoft.com/office/drawing/2014/main" id="{61A3B5AD-3851-41A9-975F-5D7BCD1640C0}"/>
                </a:ext>
              </a:extLst>
            </p:cNvPr>
            <p:cNvSpPr txBox="1"/>
            <p:nvPr/>
          </p:nvSpPr>
          <p:spPr>
            <a:xfrm>
              <a:off x="6204132" y="4913125"/>
              <a:ext cx="357580" cy="553998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1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4</a:t>
              </a:r>
            </a:p>
          </p:txBody>
        </p:sp>
        <p:sp>
          <p:nvSpPr>
            <p:cNvPr id="199" name="TextBox 276">
              <a:extLst>
                <a:ext uri="{FF2B5EF4-FFF2-40B4-BE49-F238E27FC236}">
                  <a16:creationId xmlns:a16="http://schemas.microsoft.com/office/drawing/2014/main" id="{6AA5E5C2-3138-440D-B728-BA30DFFA45D5}"/>
                </a:ext>
              </a:extLst>
            </p:cNvPr>
            <p:cNvSpPr txBox="1"/>
            <p:nvPr/>
          </p:nvSpPr>
          <p:spPr>
            <a:xfrm>
              <a:off x="6235693" y="3819777"/>
              <a:ext cx="2836261" cy="1200749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s-MX" sz="1600" dirty="0"/>
                <a:t>Se obtienen puntajes totales de cada hogar y, utilizando el procedimiento de estratificación </a:t>
              </a:r>
              <a:r>
                <a:rPr lang="es-MX" sz="1600" dirty="0" err="1"/>
                <a:t>univariado</a:t>
              </a:r>
              <a:r>
                <a:rPr lang="es-MX" sz="1600" dirty="0"/>
                <a:t> de </a:t>
              </a:r>
              <a:r>
                <a:rPr lang="es-MX" sz="1600" b="1" dirty="0" err="1"/>
                <a:t>Dalenius-Hodges</a:t>
              </a:r>
              <a:r>
                <a:rPr lang="es-MX" sz="1600" dirty="0"/>
                <a:t>, se obtienen los puntos de corte que minimizan la variabilidad intra-grupos.</a:t>
              </a:r>
            </a:p>
          </p:txBody>
        </p:sp>
      </p:grpSp>
      <p:grpSp>
        <p:nvGrpSpPr>
          <p:cNvPr id="201" name="Group 109">
            <a:extLst>
              <a:ext uri="{FF2B5EF4-FFF2-40B4-BE49-F238E27FC236}">
                <a16:creationId xmlns:a16="http://schemas.microsoft.com/office/drawing/2014/main" id="{162D1B20-A77D-48AA-8AA6-319C01162FFF}"/>
              </a:ext>
            </a:extLst>
          </p:cNvPr>
          <p:cNvGrpSpPr/>
          <p:nvPr/>
        </p:nvGrpSpPr>
        <p:grpSpPr>
          <a:xfrm>
            <a:off x="8184233" y="2449268"/>
            <a:ext cx="3280149" cy="1276624"/>
            <a:chOff x="6204132" y="2319128"/>
            <a:chExt cx="2666056" cy="1037621"/>
          </a:xfrm>
        </p:grpSpPr>
        <p:sp>
          <p:nvSpPr>
            <p:cNvPr id="202" name="TextBox 262">
              <a:extLst>
                <a:ext uri="{FF2B5EF4-FFF2-40B4-BE49-F238E27FC236}">
                  <a16:creationId xmlns:a16="http://schemas.microsoft.com/office/drawing/2014/main" id="{FA698B00-F137-4387-9A95-A37DA06E3C5C}"/>
                </a:ext>
              </a:extLst>
            </p:cNvPr>
            <p:cNvSpPr txBox="1"/>
            <p:nvPr/>
          </p:nvSpPr>
          <p:spPr>
            <a:xfrm>
              <a:off x="6204133" y="2319128"/>
              <a:ext cx="357580" cy="553998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1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3</a:t>
              </a:r>
            </a:p>
          </p:txBody>
        </p:sp>
        <p:sp>
          <p:nvSpPr>
            <p:cNvPr id="205" name="TextBox 280">
              <a:extLst>
                <a:ext uri="{FF2B5EF4-FFF2-40B4-BE49-F238E27FC236}">
                  <a16:creationId xmlns:a16="http://schemas.microsoft.com/office/drawing/2014/main" id="{FAF9B8D7-566E-4025-B65D-DA0C31AEDEC7}"/>
                </a:ext>
              </a:extLst>
            </p:cNvPr>
            <p:cNvSpPr txBox="1"/>
            <p:nvPr/>
          </p:nvSpPr>
          <p:spPr>
            <a:xfrm>
              <a:off x="6204132" y="2756374"/>
              <a:ext cx="2666056" cy="600375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600" dirty="0"/>
                <a:t>Los puntos se reparten de igual forma, </a:t>
              </a:r>
              <a:r>
                <a:rPr lang="es-MX" sz="1600" b="1" dirty="0"/>
                <a:t>proporcionalmente</a:t>
              </a:r>
              <a:r>
                <a:rPr lang="es-MX" sz="1600" dirty="0"/>
                <a:t>, entre las categorías inferiores.</a:t>
              </a:r>
            </a:p>
          </p:txBody>
        </p:sp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id="{2770B06F-0F7F-4AB2-9132-6172D2C9B242}"/>
              </a:ext>
            </a:extLst>
          </p:cNvPr>
          <p:cNvSpPr/>
          <p:nvPr/>
        </p:nvSpPr>
        <p:spPr>
          <a:xfrm>
            <a:off x="3552339" y="158846"/>
            <a:ext cx="84317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chemeClr val="bg1">
                    <a:lumMod val="50000"/>
                  </a:schemeClr>
                </a:solidFill>
              </a:rPr>
              <a:t>Se utilizó este modelo para obtener los puntos de corte para lograr la nueva clasificación de nivel socioeconómico.</a:t>
            </a:r>
          </a:p>
          <a:p>
            <a:endParaRPr lang="es-MX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MX" dirty="0">
                <a:solidFill>
                  <a:schemeClr val="bg1">
                    <a:lumMod val="50000"/>
                  </a:schemeClr>
                </a:solidFill>
              </a:rPr>
              <a:t>Se optó por utilizar </a:t>
            </a:r>
            <a:r>
              <a:rPr lang="es-MX" b="1" dirty="0">
                <a:solidFill>
                  <a:schemeClr val="bg1">
                    <a:lumMod val="50000"/>
                  </a:schemeClr>
                </a:solidFill>
              </a:rPr>
              <a:t>una estrategia de definición de puntos y cortes que fuera totalmente independiente de la regla 8x7 utilizada en la actualidad</a:t>
            </a:r>
            <a:r>
              <a:rPr lang="es-MX" dirty="0">
                <a:solidFill>
                  <a:schemeClr val="bg1">
                    <a:lumMod val="50000"/>
                  </a:schemeClr>
                </a:solidFill>
              </a:rPr>
              <a:t>. Este enfoque es el siguiente:</a:t>
            </a:r>
          </a:p>
        </p:txBody>
      </p:sp>
    </p:spTree>
    <p:extLst>
      <p:ext uri="{BB962C8B-B14F-4D97-AF65-F5344CB8AC3E}">
        <p14:creationId xmlns:p14="http://schemas.microsoft.com/office/powerpoint/2010/main" val="8071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/>
      <p:bldP spid="182" grpId="0" animBg="1"/>
      <p:bldP spid="183" grpId="0" animBg="1"/>
      <p:bldP spid="184" grpId="0" animBg="1"/>
      <p:bldP spid="185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n para PERSONAS">
            <a:extLst>
              <a:ext uri="{FF2B5EF4-FFF2-40B4-BE49-F238E27FC236}">
                <a16:creationId xmlns:a16="http://schemas.microsoft.com/office/drawing/2014/main" id="{FCDFD508-7763-4E01-813B-45BD4DEBB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4" r="46192"/>
          <a:stretch/>
        </p:blipFill>
        <p:spPr bwMode="auto">
          <a:xfrm>
            <a:off x="0" y="0"/>
            <a:ext cx="4154334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">
            <a:extLst>
              <a:ext uri="{FF2B5EF4-FFF2-40B4-BE49-F238E27FC236}">
                <a16:creationId xmlns:a16="http://schemas.microsoft.com/office/drawing/2014/main" id="{84E2C83D-4937-4CDA-87EE-B87768EF2B0D}"/>
              </a:ext>
            </a:extLst>
          </p:cNvPr>
          <p:cNvGrpSpPr/>
          <p:nvPr/>
        </p:nvGrpSpPr>
        <p:grpSpPr>
          <a:xfrm>
            <a:off x="3864743" y="389022"/>
            <a:ext cx="7847881" cy="677903"/>
            <a:chOff x="3864743" y="463174"/>
            <a:chExt cx="7847881" cy="677903"/>
          </a:xfrm>
        </p:grpSpPr>
        <p:sp>
          <p:nvSpPr>
            <p:cNvPr id="104" name="Freeform 13">
              <a:extLst>
                <a:ext uri="{FF2B5EF4-FFF2-40B4-BE49-F238E27FC236}">
                  <a16:creationId xmlns:a16="http://schemas.microsoft.com/office/drawing/2014/main" id="{2478FF92-9BF2-424B-8D20-8AAD3816A3C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64743" y="463174"/>
              <a:ext cx="677903" cy="677903"/>
            </a:xfrm>
            <a:custGeom>
              <a:avLst/>
              <a:gdLst>
                <a:gd name="T0" fmla="*/ 141 w 2349"/>
                <a:gd name="T1" fmla="*/ 1431 h 2349"/>
                <a:gd name="T2" fmla="*/ 141 w 2349"/>
                <a:gd name="T3" fmla="*/ 918 h 2349"/>
                <a:gd name="T4" fmla="*/ 918 w 2349"/>
                <a:gd name="T5" fmla="*/ 141 h 2349"/>
                <a:gd name="T6" fmla="*/ 1431 w 2349"/>
                <a:gd name="T7" fmla="*/ 141 h 2349"/>
                <a:gd name="T8" fmla="*/ 2208 w 2349"/>
                <a:gd name="T9" fmla="*/ 918 h 2349"/>
                <a:gd name="T10" fmla="*/ 2208 w 2349"/>
                <a:gd name="T11" fmla="*/ 1431 h 2349"/>
                <a:gd name="T12" fmla="*/ 1431 w 2349"/>
                <a:gd name="T13" fmla="*/ 2208 h 2349"/>
                <a:gd name="T14" fmla="*/ 918 w 2349"/>
                <a:gd name="T15" fmla="*/ 2208 h 2349"/>
                <a:gd name="T16" fmla="*/ 141 w 2349"/>
                <a:gd name="T17" fmla="*/ 1431 h 2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49" h="2349">
                  <a:moveTo>
                    <a:pt x="141" y="1431"/>
                  </a:moveTo>
                  <a:cubicBezTo>
                    <a:pt x="0" y="1290"/>
                    <a:pt x="0" y="1059"/>
                    <a:pt x="141" y="918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1059" y="0"/>
                    <a:pt x="1290" y="0"/>
                    <a:pt x="1431" y="141"/>
                  </a:cubicBezTo>
                  <a:cubicBezTo>
                    <a:pt x="2208" y="918"/>
                    <a:pt x="2208" y="918"/>
                    <a:pt x="2208" y="918"/>
                  </a:cubicBezTo>
                  <a:cubicBezTo>
                    <a:pt x="2349" y="1059"/>
                    <a:pt x="2349" y="1290"/>
                    <a:pt x="2208" y="1431"/>
                  </a:cubicBezTo>
                  <a:cubicBezTo>
                    <a:pt x="1431" y="2208"/>
                    <a:pt x="1431" y="2208"/>
                    <a:pt x="1431" y="2208"/>
                  </a:cubicBezTo>
                  <a:cubicBezTo>
                    <a:pt x="1290" y="2349"/>
                    <a:pt x="1059" y="2349"/>
                    <a:pt x="918" y="2208"/>
                  </a:cubicBezTo>
                  <a:lnTo>
                    <a:pt x="141" y="1431"/>
                  </a:lnTo>
                  <a:close/>
                </a:path>
              </a:pathLst>
            </a:custGeom>
            <a:gradFill>
              <a:gsLst>
                <a:gs pos="0">
                  <a:srgbClr val="2C709D"/>
                </a:gs>
                <a:gs pos="100000">
                  <a:srgbClr val="75D9B5">
                    <a:lumMod val="75000"/>
                  </a:srgbClr>
                </a:gs>
              </a:gsLst>
              <a:lin ang="2700000" scaled="0"/>
            </a:gradFill>
            <a:ln w="381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TextBox 172">
              <a:extLst>
                <a:ext uri="{FF2B5EF4-FFF2-40B4-BE49-F238E27FC236}">
                  <a16:creationId xmlns:a16="http://schemas.microsoft.com/office/drawing/2014/main" id="{1726E13D-9020-45DD-AF05-7A9B87A72F61}"/>
                </a:ext>
              </a:extLst>
            </p:cNvPr>
            <p:cNvSpPr txBox="1"/>
            <p:nvPr/>
          </p:nvSpPr>
          <p:spPr>
            <a:xfrm>
              <a:off x="4649658" y="525126"/>
              <a:ext cx="7062966" cy="615553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177800" defTabSz="457200">
                <a:defRPr/>
              </a:pPr>
              <a:r>
                <a:rPr lang="es-ES_tradnl" sz="2000" kern="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Es un desarrollo por la </a:t>
              </a:r>
              <a:r>
                <a:rPr lang="es-ES" sz="2000" kern="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Asociación Mexicana de Agencias de Inteligencia de Mercados y Opinión Pública (AMAI).</a:t>
              </a:r>
              <a:endParaRPr lang="nb-NO" altLang="es-MX" sz="2000" kern="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</p:grpSp>
      <p:grpSp>
        <p:nvGrpSpPr>
          <p:cNvPr id="67" name="Group 7">
            <a:extLst>
              <a:ext uri="{FF2B5EF4-FFF2-40B4-BE49-F238E27FC236}">
                <a16:creationId xmlns:a16="http://schemas.microsoft.com/office/drawing/2014/main" id="{79D40AEF-FE11-4559-9E60-B61F595D4476}"/>
              </a:ext>
            </a:extLst>
          </p:cNvPr>
          <p:cNvGrpSpPr/>
          <p:nvPr/>
        </p:nvGrpSpPr>
        <p:grpSpPr>
          <a:xfrm>
            <a:off x="3864743" y="1381795"/>
            <a:ext cx="7847881" cy="677903"/>
            <a:chOff x="3864743" y="1455947"/>
            <a:chExt cx="7847881" cy="677903"/>
          </a:xfrm>
        </p:grpSpPr>
        <p:sp>
          <p:nvSpPr>
            <p:cNvPr id="97" name="Freeform 13">
              <a:extLst>
                <a:ext uri="{FF2B5EF4-FFF2-40B4-BE49-F238E27FC236}">
                  <a16:creationId xmlns:a16="http://schemas.microsoft.com/office/drawing/2014/main" id="{82F97865-8710-4D9A-8B0A-7598C1F30FF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64743" y="1455947"/>
              <a:ext cx="677903" cy="677903"/>
            </a:xfrm>
            <a:custGeom>
              <a:avLst/>
              <a:gdLst>
                <a:gd name="T0" fmla="*/ 141 w 2349"/>
                <a:gd name="T1" fmla="*/ 1431 h 2349"/>
                <a:gd name="T2" fmla="*/ 141 w 2349"/>
                <a:gd name="T3" fmla="*/ 918 h 2349"/>
                <a:gd name="T4" fmla="*/ 918 w 2349"/>
                <a:gd name="T5" fmla="*/ 141 h 2349"/>
                <a:gd name="T6" fmla="*/ 1431 w 2349"/>
                <a:gd name="T7" fmla="*/ 141 h 2349"/>
                <a:gd name="T8" fmla="*/ 2208 w 2349"/>
                <a:gd name="T9" fmla="*/ 918 h 2349"/>
                <a:gd name="T10" fmla="*/ 2208 w 2349"/>
                <a:gd name="T11" fmla="*/ 1431 h 2349"/>
                <a:gd name="T12" fmla="*/ 1431 w 2349"/>
                <a:gd name="T13" fmla="*/ 2208 h 2349"/>
                <a:gd name="T14" fmla="*/ 918 w 2349"/>
                <a:gd name="T15" fmla="*/ 2208 h 2349"/>
                <a:gd name="T16" fmla="*/ 141 w 2349"/>
                <a:gd name="T17" fmla="*/ 1431 h 2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49" h="2349">
                  <a:moveTo>
                    <a:pt x="141" y="1431"/>
                  </a:moveTo>
                  <a:cubicBezTo>
                    <a:pt x="0" y="1290"/>
                    <a:pt x="0" y="1059"/>
                    <a:pt x="141" y="918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1059" y="0"/>
                    <a:pt x="1290" y="0"/>
                    <a:pt x="1431" y="141"/>
                  </a:cubicBezTo>
                  <a:cubicBezTo>
                    <a:pt x="2208" y="918"/>
                    <a:pt x="2208" y="918"/>
                    <a:pt x="2208" y="918"/>
                  </a:cubicBezTo>
                  <a:cubicBezTo>
                    <a:pt x="2349" y="1059"/>
                    <a:pt x="2349" y="1290"/>
                    <a:pt x="2208" y="1431"/>
                  </a:cubicBezTo>
                  <a:cubicBezTo>
                    <a:pt x="1431" y="2208"/>
                    <a:pt x="1431" y="2208"/>
                    <a:pt x="1431" y="2208"/>
                  </a:cubicBezTo>
                  <a:cubicBezTo>
                    <a:pt x="1290" y="2349"/>
                    <a:pt x="1059" y="2349"/>
                    <a:pt x="918" y="2208"/>
                  </a:cubicBezTo>
                  <a:lnTo>
                    <a:pt x="141" y="1431"/>
                  </a:lnTo>
                  <a:close/>
                </a:path>
              </a:pathLst>
            </a:custGeom>
            <a:gradFill>
              <a:gsLst>
                <a:gs pos="0">
                  <a:srgbClr val="2C709D"/>
                </a:gs>
                <a:gs pos="100000">
                  <a:srgbClr val="75D9B5">
                    <a:lumMod val="75000"/>
                  </a:srgbClr>
                </a:gs>
              </a:gsLst>
              <a:lin ang="2700000" scaled="0"/>
            </a:gradFill>
            <a:ln w="381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TextBox 186">
              <a:extLst>
                <a:ext uri="{FF2B5EF4-FFF2-40B4-BE49-F238E27FC236}">
                  <a16:creationId xmlns:a16="http://schemas.microsoft.com/office/drawing/2014/main" id="{65546D95-6B1A-44A0-97ED-BE24B4DEB3EE}"/>
                </a:ext>
              </a:extLst>
            </p:cNvPr>
            <p:cNvSpPr txBox="1"/>
            <p:nvPr/>
          </p:nvSpPr>
          <p:spPr>
            <a:xfrm>
              <a:off x="4649658" y="1726582"/>
              <a:ext cx="7062966" cy="307777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177800" defTabSz="457200">
                <a:defRPr/>
              </a:pPr>
              <a:r>
                <a:rPr lang="es-ES" sz="2000" kern="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Permite clasificar a las familias en diferentes estratos.</a:t>
              </a:r>
              <a:endParaRPr lang="nb-NO" altLang="es-MX" sz="2000" kern="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</p:grpSp>
      <p:grpSp>
        <p:nvGrpSpPr>
          <p:cNvPr id="68" name="Group 8">
            <a:extLst>
              <a:ext uri="{FF2B5EF4-FFF2-40B4-BE49-F238E27FC236}">
                <a16:creationId xmlns:a16="http://schemas.microsoft.com/office/drawing/2014/main" id="{0C174D4B-1B12-46D3-8EA3-57E6FB497E0A}"/>
              </a:ext>
            </a:extLst>
          </p:cNvPr>
          <p:cNvGrpSpPr/>
          <p:nvPr/>
        </p:nvGrpSpPr>
        <p:grpSpPr>
          <a:xfrm>
            <a:off x="4091310" y="2436519"/>
            <a:ext cx="7621314" cy="615553"/>
            <a:chOff x="4091310" y="2510671"/>
            <a:chExt cx="7621314" cy="615553"/>
          </a:xfrm>
        </p:grpSpPr>
        <p:grpSp>
          <p:nvGrpSpPr>
            <p:cNvPr id="83" name="Group 2062">
              <a:extLst>
                <a:ext uri="{FF2B5EF4-FFF2-40B4-BE49-F238E27FC236}">
                  <a16:creationId xmlns:a16="http://schemas.microsoft.com/office/drawing/2014/main" id="{41A3B028-21CA-405E-B922-EF63A850A5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91310" y="2673888"/>
              <a:ext cx="226445" cy="172902"/>
              <a:chOff x="-9563100" y="-4624388"/>
              <a:chExt cx="644524" cy="492126"/>
            </a:xfrm>
            <a:solidFill>
              <a:sysClr val="window" lastClr="FFFFFF"/>
            </a:solidFill>
          </p:grpSpPr>
          <p:sp>
            <p:nvSpPr>
              <p:cNvPr id="85" name="Rectangle 7">
                <a:extLst>
                  <a:ext uri="{FF2B5EF4-FFF2-40B4-BE49-F238E27FC236}">
                    <a16:creationId xmlns:a16="http://schemas.microsoft.com/office/drawing/2014/main" id="{29683C73-E6AC-4186-9D01-316CE9E4A1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9563100" y="-4413250"/>
                <a:ext cx="201612" cy="254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6" name="Rectangle 8">
                <a:extLst>
                  <a:ext uri="{FF2B5EF4-FFF2-40B4-BE49-F238E27FC236}">
                    <a16:creationId xmlns:a16="http://schemas.microsoft.com/office/drawing/2014/main" id="{D1150861-5843-489A-AADA-26C03F5F9E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9120188" y="-4413250"/>
                <a:ext cx="201612" cy="254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7" name="Freeform 9">
                <a:extLst>
                  <a:ext uri="{FF2B5EF4-FFF2-40B4-BE49-F238E27FC236}">
                    <a16:creationId xmlns:a16="http://schemas.microsoft.com/office/drawing/2014/main" id="{FA0DB21C-7B81-4BB6-BCA6-C88AF557CB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9409113" y="-4470400"/>
                <a:ext cx="336550" cy="338138"/>
              </a:xfrm>
              <a:custGeom>
                <a:avLst/>
                <a:gdLst>
                  <a:gd name="T0" fmla="*/ 45 w 90"/>
                  <a:gd name="T1" fmla="*/ 90 h 90"/>
                  <a:gd name="T2" fmla="*/ 0 w 90"/>
                  <a:gd name="T3" fmla="*/ 45 h 90"/>
                  <a:gd name="T4" fmla="*/ 45 w 90"/>
                  <a:gd name="T5" fmla="*/ 0 h 90"/>
                  <a:gd name="T6" fmla="*/ 90 w 90"/>
                  <a:gd name="T7" fmla="*/ 45 h 90"/>
                  <a:gd name="T8" fmla="*/ 45 w 90"/>
                  <a:gd name="T9" fmla="*/ 90 h 90"/>
                  <a:gd name="T10" fmla="*/ 45 w 90"/>
                  <a:gd name="T11" fmla="*/ 8 h 90"/>
                  <a:gd name="T12" fmla="*/ 7 w 90"/>
                  <a:gd name="T13" fmla="*/ 45 h 90"/>
                  <a:gd name="T14" fmla="*/ 45 w 90"/>
                  <a:gd name="T15" fmla="*/ 82 h 90"/>
                  <a:gd name="T16" fmla="*/ 82 w 90"/>
                  <a:gd name="T17" fmla="*/ 45 h 90"/>
                  <a:gd name="T18" fmla="*/ 45 w 90"/>
                  <a:gd name="T19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0" h="90">
                    <a:moveTo>
                      <a:pt x="45" y="90"/>
                    </a:moveTo>
                    <a:cubicBezTo>
                      <a:pt x="20" y="90"/>
                      <a:pt x="0" y="70"/>
                      <a:pt x="0" y="45"/>
                    </a:cubicBezTo>
                    <a:cubicBezTo>
                      <a:pt x="0" y="20"/>
                      <a:pt x="20" y="0"/>
                      <a:pt x="45" y="0"/>
                    </a:cubicBezTo>
                    <a:cubicBezTo>
                      <a:pt x="69" y="0"/>
                      <a:pt x="90" y="20"/>
                      <a:pt x="90" y="45"/>
                    </a:cubicBezTo>
                    <a:cubicBezTo>
                      <a:pt x="90" y="70"/>
                      <a:pt x="69" y="90"/>
                      <a:pt x="45" y="90"/>
                    </a:cubicBezTo>
                    <a:close/>
                    <a:moveTo>
                      <a:pt x="45" y="8"/>
                    </a:moveTo>
                    <a:cubicBezTo>
                      <a:pt x="24" y="8"/>
                      <a:pt x="7" y="24"/>
                      <a:pt x="7" y="45"/>
                    </a:cubicBezTo>
                    <a:cubicBezTo>
                      <a:pt x="7" y="66"/>
                      <a:pt x="24" y="82"/>
                      <a:pt x="45" y="82"/>
                    </a:cubicBezTo>
                    <a:cubicBezTo>
                      <a:pt x="65" y="82"/>
                      <a:pt x="82" y="66"/>
                      <a:pt x="82" y="45"/>
                    </a:cubicBezTo>
                    <a:cubicBezTo>
                      <a:pt x="82" y="24"/>
                      <a:pt x="65" y="8"/>
                      <a:pt x="4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8" name="Freeform 10">
                <a:extLst>
                  <a:ext uri="{FF2B5EF4-FFF2-40B4-BE49-F238E27FC236}">
                    <a16:creationId xmlns:a16="http://schemas.microsoft.com/office/drawing/2014/main" id="{2E06DB84-8E80-4866-83B7-59B63B6B2C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9072563" y="-4552950"/>
                <a:ext cx="109537" cy="112713"/>
              </a:xfrm>
              <a:custGeom>
                <a:avLst/>
                <a:gdLst>
                  <a:gd name="T0" fmla="*/ 26 w 29"/>
                  <a:gd name="T1" fmla="*/ 30 h 30"/>
                  <a:gd name="T2" fmla="*/ 3 w 29"/>
                  <a:gd name="T3" fmla="*/ 30 h 30"/>
                  <a:gd name="T4" fmla="*/ 0 w 29"/>
                  <a:gd name="T5" fmla="*/ 26 h 30"/>
                  <a:gd name="T6" fmla="*/ 0 w 29"/>
                  <a:gd name="T7" fmla="*/ 3 h 30"/>
                  <a:gd name="T8" fmla="*/ 3 w 29"/>
                  <a:gd name="T9" fmla="*/ 0 h 30"/>
                  <a:gd name="T10" fmla="*/ 26 w 29"/>
                  <a:gd name="T11" fmla="*/ 0 h 30"/>
                  <a:gd name="T12" fmla="*/ 29 w 29"/>
                  <a:gd name="T13" fmla="*/ 3 h 30"/>
                  <a:gd name="T14" fmla="*/ 29 w 29"/>
                  <a:gd name="T15" fmla="*/ 26 h 30"/>
                  <a:gd name="T16" fmla="*/ 26 w 29"/>
                  <a:gd name="T17" fmla="*/ 30 h 30"/>
                  <a:gd name="T18" fmla="*/ 7 w 29"/>
                  <a:gd name="T19" fmla="*/ 22 h 30"/>
                  <a:gd name="T20" fmla="*/ 22 w 29"/>
                  <a:gd name="T21" fmla="*/ 22 h 30"/>
                  <a:gd name="T22" fmla="*/ 22 w 29"/>
                  <a:gd name="T23" fmla="*/ 7 h 30"/>
                  <a:gd name="T24" fmla="*/ 7 w 29"/>
                  <a:gd name="T25" fmla="*/ 7 h 30"/>
                  <a:gd name="T26" fmla="*/ 7 w 29"/>
                  <a:gd name="T27" fmla="*/ 2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9" h="30">
                    <a:moveTo>
                      <a:pt x="26" y="30"/>
                    </a:moveTo>
                    <a:cubicBezTo>
                      <a:pt x="3" y="30"/>
                      <a:pt x="3" y="30"/>
                      <a:pt x="3" y="30"/>
                    </a:cubicBezTo>
                    <a:cubicBezTo>
                      <a:pt x="1" y="30"/>
                      <a:pt x="0" y="28"/>
                      <a:pt x="0" y="2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8" y="0"/>
                      <a:pt x="29" y="1"/>
                      <a:pt x="29" y="3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8"/>
                      <a:pt x="28" y="30"/>
                      <a:pt x="26" y="30"/>
                    </a:cubicBezTo>
                    <a:close/>
                    <a:moveTo>
                      <a:pt x="7" y="22"/>
                    </a:move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7" y="7"/>
                      <a:pt x="7" y="7"/>
                      <a:pt x="7" y="7"/>
                    </a:cubicBezTo>
                    <a:lnTo>
                      <a:pt x="7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9" name="Rectangle 11">
                <a:extLst>
                  <a:ext uri="{FF2B5EF4-FFF2-40B4-BE49-F238E27FC236}">
                    <a16:creationId xmlns:a16="http://schemas.microsoft.com/office/drawing/2014/main" id="{735AB3EB-D6B2-4723-BDA9-F552F85663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9521825" y="-4608513"/>
                <a:ext cx="25400" cy="2095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0" name="Rectangle 12">
                <a:extLst>
                  <a:ext uri="{FF2B5EF4-FFF2-40B4-BE49-F238E27FC236}">
                    <a16:creationId xmlns:a16="http://schemas.microsoft.com/office/drawing/2014/main" id="{91274476-A8D0-436F-98C2-94F97CE6D0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9466263" y="-4624388"/>
                <a:ext cx="26987" cy="2254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Rectangle 13">
                <a:extLst>
                  <a:ext uri="{FF2B5EF4-FFF2-40B4-BE49-F238E27FC236}">
                    <a16:creationId xmlns:a16="http://schemas.microsoft.com/office/drawing/2014/main" id="{E7860423-8DD2-4180-9838-544AB4D6D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9409113" y="-4624388"/>
                <a:ext cx="25400" cy="2254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9" name="TextBox 190">
              <a:extLst>
                <a:ext uri="{FF2B5EF4-FFF2-40B4-BE49-F238E27FC236}">
                  <a16:creationId xmlns:a16="http://schemas.microsoft.com/office/drawing/2014/main" id="{D7FA6B59-5E6D-463B-B5A2-257EE98777EE}"/>
                </a:ext>
              </a:extLst>
            </p:cNvPr>
            <p:cNvSpPr txBox="1"/>
            <p:nvPr/>
          </p:nvSpPr>
          <p:spPr>
            <a:xfrm>
              <a:off x="4738467" y="2510671"/>
              <a:ext cx="6974157" cy="615553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93662" defTabSz="457200">
                <a:defRPr/>
              </a:pPr>
              <a:r>
                <a:rPr lang="es-ES" sz="2000" kern="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Esta clasificación considera la capacidad para acceder a bienes y </a:t>
              </a:r>
              <a:r>
                <a:rPr lang="es-ES" sz="2000" ker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servicios.</a:t>
              </a:r>
              <a:endParaRPr lang="nb-NO" altLang="es-MX" sz="2000" kern="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</p:grpSp>
      <p:grpSp>
        <p:nvGrpSpPr>
          <p:cNvPr id="69" name="Group 9">
            <a:extLst>
              <a:ext uri="{FF2B5EF4-FFF2-40B4-BE49-F238E27FC236}">
                <a16:creationId xmlns:a16="http://schemas.microsoft.com/office/drawing/2014/main" id="{EDB7747E-1C47-4E54-ADF5-6C47A1090D40}"/>
              </a:ext>
            </a:extLst>
          </p:cNvPr>
          <p:cNvGrpSpPr/>
          <p:nvPr/>
        </p:nvGrpSpPr>
        <p:grpSpPr>
          <a:xfrm>
            <a:off x="3864743" y="3367340"/>
            <a:ext cx="7847881" cy="677903"/>
            <a:chOff x="3864743" y="3441492"/>
            <a:chExt cx="7847881" cy="677903"/>
          </a:xfrm>
        </p:grpSpPr>
        <p:sp>
          <p:nvSpPr>
            <p:cNvPr id="75" name="Freeform 13">
              <a:extLst>
                <a:ext uri="{FF2B5EF4-FFF2-40B4-BE49-F238E27FC236}">
                  <a16:creationId xmlns:a16="http://schemas.microsoft.com/office/drawing/2014/main" id="{F2F9C8E9-78CF-45D9-9845-6C319806338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64743" y="3441492"/>
              <a:ext cx="677903" cy="677903"/>
            </a:xfrm>
            <a:custGeom>
              <a:avLst/>
              <a:gdLst>
                <a:gd name="T0" fmla="*/ 141 w 2349"/>
                <a:gd name="T1" fmla="*/ 1431 h 2349"/>
                <a:gd name="T2" fmla="*/ 141 w 2349"/>
                <a:gd name="T3" fmla="*/ 918 h 2349"/>
                <a:gd name="T4" fmla="*/ 918 w 2349"/>
                <a:gd name="T5" fmla="*/ 141 h 2349"/>
                <a:gd name="T6" fmla="*/ 1431 w 2349"/>
                <a:gd name="T7" fmla="*/ 141 h 2349"/>
                <a:gd name="T8" fmla="*/ 2208 w 2349"/>
                <a:gd name="T9" fmla="*/ 918 h 2349"/>
                <a:gd name="T10" fmla="*/ 2208 w 2349"/>
                <a:gd name="T11" fmla="*/ 1431 h 2349"/>
                <a:gd name="T12" fmla="*/ 1431 w 2349"/>
                <a:gd name="T13" fmla="*/ 2208 h 2349"/>
                <a:gd name="T14" fmla="*/ 918 w 2349"/>
                <a:gd name="T15" fmla="*/ 2208 h 2349"/>
                <a:gd name="T16" fmla="*/ 141 w 2349"/>
                <a:gd name="T17" fmla="*/ 1431 h 2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49" h="2349">
                  <a:moveTo>
                    <a:pt x="141" y="1431"/>
                  </a:moveTo>
                  <a:cubicBezTo>
                    <a:pt x="0" y="1290"/>
                    <a:pt x="0" y="1059"/>
                    <a:pt x="141" y="918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1059" y="0"/>
                    <a:pt x="1290" y="0"/>
                    <a:pt x="1431" y="141"/>
                  </a:cubicBezTo>
                  <a:cubicBezTo>
                    <a:pt x="2208" y="918"/>
                    <a:pt x="2208" y="918"/>
                    <a:pt x="2208" y="918"/>
                  </a:cubicBezTo>
                  <a:cubicBezTo>
                    <a:pt x="2349" y="1059"/>
                    <a:pt x="2349" y="1290"/>
                    <a:pt x="2208" y="1431"/>
                  </a:cubicBezTo>
                  <a:cubicBezTo>
                    <a:pt x="1431" y="2208"/>
                    <a:pt x="1431" y="2208"/>
                    <a:pt x="1431" y="2208"/>
                  </a:cubicBezTo>
                  <a:cubicBezTo>
                    <a:pt x="1290" y="2349"/>
                    <a:pt x="1059" y="2349"/>
                    <a:pt x="918" y="2208"/>
                  </a:cubicBezTo>
                  <a:lnTo>
                    <a:pt x="141" y="1431"/>
                  </a:lnTo>
                  <a:close/>
                </a:path>
              </a:pathLst>
            </a:custGeom>
            <a:gradFill>
              <a:gsLst>
                <a:gs pos="0">
                  <a:srgbClr val="2C709D"/>
                </a:gs>
                <a:gs pos="100000">
                  <a:srgbClr val="75D9B5">
                    <a:lumMod val="75000"/>
                  </a:srgbClr>
                </a:gs>
              </a:gsLst>
              <a:lin ang="2700000" scaled="0"/>
            </a:gradFill>
            <a:ln w="381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TextBox 194">
              <a:extLst>
                <a:ext uri="{FF2B5EF4-FFF2-40B4-BE49-F238E27FC236}">
                  <a16:creationId xmlns:a16="http://schemas.microsoft.com/office/drawing/2014/main" id="{75571230-79F7-4749-A370-6FB168509F24}"/>
                </a:ext>
              </a:extLst>
            </p:cNvPr>
            <p:cNvSpPr txBox="1"/>
            <p:nvPr/>
          </p:nvSpPr>
          <p:spPr>
            <a:xfrm>
              <a:off x="4649658" y="3688110"/>
              <a:ext cx="7062966" cy="307777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177800" defTabSz="457200">
                <a:defRPr/>
              </a:pPr>
              <a:r>
                <a:rPr lang="es-ES" sz="2000" kern="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Los primeros esfuerzos para definir y medir el NSE inician en 1992.</a:t>
              </a:r>
              <a:endParaRPr lang="nb-NO" altLang="es-MX" sz="2000" kern="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</p:grpSp>
      <p:sp>
        <p:nvSpPr>
          <p:cNvPr id="106" name="Rectangle 171">
            <a:extLst>
              <a:ext uri="{FF2B5EF4-FFF2-40B4-BE49-F238E27FC236}">
                <a16:creationId xmlns:a16="http://schemas.microsoft.com/office/drawing/2014/main" id="{A355ACBD-9528-4360-B913-A1C3185DE55B}"/>
              </a:ext>
            </a:extLst>
          </p:cNvPr>
          <p:cNvSpPr/>
          <p:nvPr/>
        </p:nvSpPr>
        <p:spPr>
          <a:xfrm>
            <a:off x="0" y="5192975"/>
            <a:ext cx="12192000" cy="1665026"/>
          </a:xfrm>
          <a:prstGeom prst="rect">
            <a:avLst/>
          </a:pr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9" name="Group 52">
            <a:extLst>
              <a:ext uri="{FF2B5EF4-FFF2-40B4-BE49-F238E27FC236}">
                <a16:creationId xmlns:a16="http://schemas.microsoft.com/office/drawing/2014/main" id="{D28D0948-E900-4C56-A652-11475F7C0C60}"/>
              </a:ext>
            </a:extLst>
          </p:cNvPr>
          <p:cNvGrpSpPr/>
          <p:nvPr/>
        </p:nvGrpSpPr>
        <p:grpSpPr>
          <a:xfrm>
            <a:off x="502670" y="5388582"/>
            <a:ext cx="4698670" cy="1094844"/>
            <a:chOff x="423165" y="249595"/>
            <a:chExt cx="4698670" cy="1094844"/>
          </a:xfrm>
        </p:grpSpPr>
        <p:sp>
          <p:nvSpPr>
            <p:cNvPr id="110" name="TextBox 53">
              <a:extLst>
                <a:ext uri="{FF2B5EF4-FFF2-40B4-BE49-F238E27FC236}">
                  <a16:creationId xmlns:a16="http://schemas.microsoft.com/office/drawing/2014/main" id="{C494335D-5D95-474E-8FED-E5603EC2071E}"/>
                </a:ext>
              </a:extLst>
            </p:cNvPr>
            <p:cNvSpPr txBox="1"/>
            <p:nvPr/>
          </p:nvSpPr>
          <p:spPr>
            <a:xfrm>
              <a:off x="423165" y="249595"/>
              <a:ext cx="4698670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</a:rPr>
                <a:t>ANTECEDENTES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</a:endParaRPr>
            </a:p>
          </p:txBody>
        </p:sp>
        <p:sp>
          <p:nvSpPr>
            <p:cNvPr id="111" name="Line 6">
              <a:extLst>
                <a:ext uri="{FF2B5EF4-FFF2-40B4-BE49-F238E27FC236}">
                  <a16:creationId xmlns:a16="http://schemas.microsoft.com/office/drawing/2014/main" id="{2C8BF502-0084-4201-A654-15DFF9FEFD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800" y="1344439"/>
              <a:ext cx="360000" cy="0"/>
            </a:xfrm>
            <a:prstGeom prst="line">
              <a:avLst/>
            </a:prstGeom>
            <a:noFill/>
            <a:ln w="28575" cap="rnd">
              <a:solidFill>
                <a:sysClr val="window" lastClr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2" name="Freeform 13">
            <a:extLst>
              <a:ext uri="{FF2B5EF4-FFF2-40B4-BE49-F238E27FC236}">
                <a16:creationId xmlns:a16="http://schemas.microsoft.com/office/drawing/2014/main" id="{9B928E2C-99CF-42A3-8E7F-6794EB54689F}"/>
              </a:ext>
            </a:extLst>
          </p:cNvPr>
          <p:cNvSpPr>
            <a:spLocks noChangeAspect="1"/>
          </p:cNvSpPr>
          <p:nvPr/>
        </p:nvSpPr>
        <p:spPr bwMode="auto">
          <a:xfrm>
            <a:off x="3823192" y="2344785"/>
            <a:ext cx="677903" cy="677903"/>
          </a:xfrm>
          <a:custGeom>
            <a:avLst/>
            <a:gdLst>
              <a:gd name="T0" fmla="*/ 141 w 2349"/>
              <a:gd name="T1" fmla="*/ 1431 h 2349"/>
              <a:gd name="T2" fmla="*/ 141 w 2349"/>
              <a:gd name="T3" fmla="*/ 918 h 2349"/>
              <a:gd name="T4" fmla="*/ 918 w 2349"/>
              <a:gd name="T5" fmla="*/ 141 h 2349"/>
              <a:gd name="T6" fmla="*/ 1431 w 2349"/>
              <a:gd name="T7" fmla="*/ 141 h 2349"/>
              <a:gd name="T8" fmla="*/ 2208 w 2349"/>
              <a:gd name="T9" fmla="*/ 918 h 2349"/>
              <a:gd name="T10" fmla="*/ 2208 w 2349"/>
              <a:gd name="T11" fmla="*/ 1431 h 2349"/>
              <a:gd name="T12" fmla="*/ 1431 w 2349"/>
              <a:gd name="T13" fmla="*/ 2208 h 2349"/>
              <a:gd name="T14" fmla="*/ 918 w 2349"/>
              <a:gd name="T15" fmla="*/ 2208 h 2349"/>
              <a:gd name="T16" fmla="*/ 141 w 2349"/>
              <a:gd name="T17" fmla="*/ 1431 h 2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349" h="2349">
                <a:moveTo>
                  <a:pt x="141" y="1431"/>
                </a:moveTo>
                <a:cubicBezTo>
                  <a:pt x="0" y="1290"/>
                  <a:pt x="0" y="1059"/>
                  <a:pt x="141" y="918"/>
                </a:cubicBezTo>
                <a:cubicBezTo>
                  <a:pt x="918" y="141"/>
                  <a:pt x="918" y="141"/>
                  <a:pt x="918" y="141"/>
                </a:cubicBezTo>
                <a:cubicBezTo>
                  <a:pt x="1059" y="0"/>
                  <a:pt x="1290" y="0"/>
                  <a:pt x="1431" y="141"/>
                </a:cubicBezTo>
                <a:cubicBezTo>
                  <a:pt x="2208" y="918"/>
                  <a:pt x="2208" y="918"/>
                  <a:pt x="2208" y="918"/>
                </a:cubicBezTo>
                <a:cubicBezTo>
                  <a:pt x="2349" y="1059"/>
                  <a:pt x="2349" y="1290"/>
                  <a:pt x="2208" y="1431"/>
                </a:cubicBezTo>
                <a:cubicBezTo>
                  <a:pt x="1431" y="2208"/>
                  <a:pt x="1431" y="2208"/>
                  <a:pt x="1431" y="2208"/>
                </a:cubicBezTo>
                <a:cubicBezTo>
                  <a:pt x="1290" y="2349"/>
                  <a:pt x="1059" y="2349"/>
                  <a:pt x="918" y="2208"/>
                </a:cubicBezTo>
                <a:lnTo>
                  <a:pt x="141" y="1431"/>
                </a:lnTo>
                <a:close/>
              </a:path>
            </a:pathLst>
          </a:custGeom>
          <a:gradFill>
            <a:gsLst>
              <a:gs pos="0">
                <a:srgbClr val="2C709D"/>
              </a:gs>
              <a:gs pos="100000">
                <a:srgbClr val="75D9B5">
                  <a:lumMod val="75000"/>
                </a:srgbClr>
              </a:gs>
            </a:gsLst>
            <a:lin ang="2700000" scaled="0"/>
          </a:gradFill>
          <a:ln w="3810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F0CEA6D-24D5-478A-87B3-18DE48799D60}"/>
              </a:ext>
            </a:extLst>
          </p:cNvPr>
          <p:cNvSpPr/>
          <p:nvPr/>
        </p:nvSpPr>
        <p:spPr>
          <a:xfrm>
            <a:off x="5663952" y="4045243"/>
            <a:ext cx="5544616" cy="2480101"/>
          </a:xfrm>
          <a:prstGeom prst="rect">
            <a:avLst/>
          </a:prstGeom>
          <a:solidFill>
            <a:srgbClr val="42404D">
              <a:alpha val="65098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3" name="36 CuadroTexto">
            <a:extLst>
              <a:ext uri="{FF2B5EF4-FFF2-40B4-BE49-F238E27FC236}">
                <a16:creationId xmlns:a16="http://schemas.microsoft.com/office/drawing/2014/main" id="{2626D775-5EEC-4B9F-B6AA-8628E3B0BCF2}"/>
              </a:ext>
            </a:extLst>
          </p:cNvPr>
          <p:cNvSpPr txBox="1"/>
          <p:nvPr/>
        </p:nvSpPr>
        <p:spPr>
          <a:xfrm>
            <a:off x="5730546" y="4287325"/>
            <a:ext cx="540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2" algn="ctr"/>
            <a:r>
              <a:rPr lang="es-ES" sz="2400" dirty="0">
                <a:solidFill>
                  <a:schemeClr val="bg1"/>
                </a:solidFill>
              </a:rPr>
              <a:t>A partir de entonces el NSE ha evolucionado en: </a:t>
            </a:r>
          </a:p>
          <a:p>
            <a:pPr marL="93662" algn="ctr"/>
            <a:endParaRPr lang="es-ES" sz="2400" dirty="0">
              <a:solidFill>
                <a:schemeClr val="bg1"/>
              </a:solidFill>
            </a:endParaRPr>
          </a:p>
          <a:p>
            <a:pPr marL="93662" algn="ctr"/>
            <a:r>
              <a:rPr lang="es-ES" sz="2400" dirty="0">
                <a:solidFill>
                  <a:schemeClr val="bg1"/>
                </a:solidFill>
              </a:rPr>
              <a:t>Su capacidad de discriminación y predicción.</a:t>
            </a:r>
            <a:endParaRPr lang="nb-NO" altLang="es-MX" sz="2000" dirty="0">
              <a:solidFill>
                <a:schemeClr val="bg1"/>
              </a:solidFill>
              <a:latin typeface="Calibri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12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2" grpId="0" animBg="1"/>
      <p:bldP spid="1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0B7988C0-5EA3-45D8-BC29-029DC5CCEBCE}"/>
              </a:ext>
            </a:extLst>
          </p:cNvPr>
          <p:cNvSpPr/>
          <p:nvPr/>
        </p:nvSpPr>
        <p:spPr>
          <a:xfrm>
            <a:off x="2063551" y="1484783"/>
            <a:ext cx="7645401" cy="5112569"/>
          </a:xfrm>
          <a:prstGeom prst="rect">
            <a:avLst/>
          </a:prstGeom>
          <a:solidFill>
            <a:schemeClr val="bg1">
              <a:lumMod val="5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9FD8A71-8B9B-C94F-9B7F-6BCAC04FC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1484784"/>
            <a:ext cx="7645400" cy="5143500"/>
          </a:xfrm>
          <a:prstGeom prst="rect">
            <a:avLst/>
          </a:prstGeom>
        </p:spPr>
      </p:pic>
      <p:sp>
        <p:nvSpPr>
          <p:cNvPr id="6" name="Rectangle 171">
            <a:extLst>
              <a:ext uri="{FF2B5EF4-FFF2-40B4-BE49-F238E27FC236}">
                <a16:creationId xmlns:a16="http://schemas.microsoft.com/office/drawing/2014/main" id="{D5B895BF-AC14-406D-8710-5BF663370C83}"/>
              </a:ext>
            </a:extLst>
          </p:cNvPr>
          <p:cNvSpPr/>
          <p:nvPr/>
        </p:nvSpPr>
        <p:spPr>
          <a:xfrm>
            <a:off x="0" y="0"/>
            <a:ext cx="12192000" cy="1196752"/>
          </a:xfrm>
          <a:prstGeom prst="rect">
            <a:avLst/>
          </a:pr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52">
            <a:extLst>
              <a:ext uri="{FF2B5EF4-FFF2-40B4-BE49-F238E27FC236}">
                <a16:creationId xmlns:a16="http://schemas.microsoft.com/office/drawing/2014/main" id="{B7C5F4D2-4B9E-4ACC-B3F2-7168D3F5A540}"/>
              </a:ext>
            </a:extLst>
          </p:cNvPr>
          <p:cNvGrpSpPr/>
          <p:nvPr/>
        </p:nvGrpSpPr>
        <p:grpSpPr>
          <a:xfrm>
            <a:off x="477743" y="121300"/>
            <a:ext cx="7556131" cy="742786"/>
            <a:chOff x="423165" y="249596"/>
            <a:chExt cx="4698670" cy="742786"/>
          </a:xfrm>
        </p:grpSpPr>
        <p:sp>
          <p:nvSpPr>
            <p:cNvPr id="9" name="TextBox 53">
              <a:extLst>
                <a:ext uri="{FF2B5EF4-FFF2-40B4-BE49-F238E27FC236}">
                  <a16:creationId xmlns:a16="http://schemas.microsoft.com/office/drawing/2014/main" id="{47399779-3CC1-4F1F-A081-49B12A70CDAE}"/>
                </a:ext>
              </a:extLst>
            </p:cNvPr>
            <p:cNvSpPr txBox="1"/>
            <p:nvPr/>
          </p:nvSpPr>
          <p:spPr>
            <a:xfrm>
              <a:off x="423165" y="249596"/>
              <a:ext cx="4698670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lvl="0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Century Gothic"/>
                </a:rPr>
                <a:t>PUNTOS POR VARIABLE</a:t>
              </a:r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8C2D33D5-0283-4CBE-96E0-45E1DBCE51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165" y="992382"/>
              <a:ext cx="360000" cy="0"/>
            </a:xfrm>
            <a:prstGeom prst="line">
              <a:avLst/>
            </a:prstGeom>
            <a:noFill/>
            <a:ln w="28575" cap="rnd">
              <a:solidFill>
                <a:sysClr val="window" lastClr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3" name="Rectangle 171">
            <a:extLst>
              <a:ext uri="{FF2B5EF4-FFF2-40B4-BE49-F238E27FC236}">
                <a16:creationId xmlns:a16="http://schemas.microsoft.com/office/drawing/2014/main" id="{BF43FD5B-24A3-4F12-ABFB-95AA57A9A3B9}"/>
              </a:ext>
            </a:extLst>
          </p:cNvPr>
          <p:cNvSpPr/>
          <p:nvPr/>
        </p:nvSpPr>
        <p:spPr>
          <a:xfrm>
            <a:off x="2063551" y="1484784"/>
            <a:ext cx="1656185" cy="432047"/>
          </a:xfrm>
          <a:prstGeom prst="rect">
            <a:avLst/>
          </a:prstGeom>
          <a:gradFill>
            <a:gsLst>
              <a:gs pos="36000">
                <a:srgbClr val="4286A7">
                  <a:alpha val="52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71">
            <a:extLst>
              <a:ext uri="{FF2B5EF4-FFF2-40B4-BE49-F238E27FC236}">
                <a16:creationId xmlns:a16="http://schemas.microsoft.com/office/drawing/2014/main" id="{60030E47-0308-4840-B309-AC94DA4468FE}"/>
              </a:ext>
            </a:extLst>
          </p:cNvPr>
          <p:cNvSpPr/>
          <p:nvPr/>
        </p:nvSpPr>
        <p:spPr>
          <a:xfrm>
            <a:off x="4559118" y="1484784"/>
            <a:ext cx="1656185" cy="432047"/>
          </a:xfrm>
          <a:prstGeom prst="rect">
            <a:avLst/>
          </a:prstGeom>
          <a:gradFill>
            <a:gsLst>
              <a:gs pos="36000">
                <a:srgbClr val="4286A7">
                  <a:alpha val="52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71">
            <a:extLst>
              <a:ext uri="{FF2B5EF4-FFF2-40B4-BE49-F238E27FC236}">
                <a16:creationId xmlns:a16="http://schemas.microsoft.com/office/drawing/2014/main" id="{22A0A1CF-DEAE-4A90-8186-A8D479B9CC87}"/>
              </a:ext>
            </a:extLst>
          </p:cNvPr>
          <p:cNvSpPr/>
          <p:nvPr/>
        </p:nvSpPr>
        <p:spPr>
          <a:xfrm>
            <a:off x="7029971" y="1484783"/>
            <a:ext cx="2678981" cy="432047"/>
          </a:xfrm>
          <a:prstGeom prst="rect">
            <a:avLst/>
          </a:prstGeom>
          <a:gradFill>
            <a:gsLst>
              <a:gs pos="36000">
                <a:srgbClr val="4286A7">
                  <a:alpha val="52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71">
            <a:extLst>
              <a:ext uri="{FF2B5EF4-FFF2-40B4-BE49-F238E27FC236}">
                <a16:creationId xmlns:a16="http://schemas.microsoft.com/office/drawing/2014/main" id="{E26FAEA9-CB61-400B-B1B1-B12FA01C5F86}"/>
              </a:ext>
            </a:extLst>
          </p:cNvPr>
          <p:cNvSpPr/>
          <p:nvPr/>
        </p:nvSpPr>
        <p:spPr>
          <a:xfrm>
            <a:off x="4559117" y="3550436"/>
            <a:ext cx="1656185" cy="432047"/>
          </a:xfrm>
          <a:prstGeom prst="rect">
            <a:avLst/>
          </a:prstGeom>
          <a:gradFill>
            <a:gsLst>
              <a:gs pos="36000">
                <a:srgbClr val="4286A7">
                  <a:alpha val="52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71">
            <a:extLst>
              <a:ext uri="{FF2B5EF4-FFF2-40B4-BE49-F238E27FC236}">
                <a16:creationId xmlns:a16="http://schemas.microsoft.com/office/drawing/2014/main" id="{3003788D-1068-4A69-9FFA-53A86F89BA24}"/>
              </a:ext>
            </a:extLst>
          </p:cNvPr>
          <p:cNvSpPr/>
          <p:nvPr/>
        </p:nvSpPr>
        <p:spPr>
          <a:xfrm>
            <a:off x="2063551" y="3550436"/>
            <a:ext cx="1656185" cy="432047"/>
          </a:xfrm>
          <a:prstGeom prst="rect">
            <a:avLst/>
          </a:prstGeom>
          <a:gradFill>
            <a:gsLst>
              <a:gs pos="36000">
                <a:srgbClr val="4286A7">
                  <a:alpha val="52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1">
            <a:extLst>
              <a:ext uri="{FF2B5EF4-FFF2-40B4-BE49-F238E27FC236}">
                <a16:creationId xmlns:a16="http://schemas.microsoft.com/office/drawing/2014/main" id="{122AA132-EF2B-4242-8A08-342A08439F66}"/>
              </a:ext>
            </a:extLst>
          </p:cNvPr>
          <p:cNvSpPr/>
          <p:nvPr/>
        </p:nvSpPr>
        <p:spPr>
          <a:xfrm>
            <a:off x="7019541" y="3545919"/>
            <a:ext cx="2678981" cy="432047"/>
          </a:xfrm>
          <a:prstGeom prst="rect">
            <a:avLst/>
          </a:prstGeom>
          <a:gradFill>
            <a:gsLst>
              <a:gs pos="36000">
                <a:srgbClr val="4286A7">
                  <a:alpha val="52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009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71">
            <a:extLst>
              <a:ext uri="{FF2B5EF4-FFF2-40B4-BE49-F238E27FC236}">
                <a16:creationId xmlns:a16="http://schemas.microsoft.com/office/drawing/2014/main" id="{D5B895BF-AC14-406D-8710-5BF663370C83}"/>
              </a:ext>
            </a:extLst>
          </p:cNvPr>
          <p:cNvSpPr/>
          <p:nvPr/>
        </p:nvSpPr>
        <p:spPr>
          <a:xfrm>
            <a:off x="0" y="0"/>
            <a:ext cx="12192000" cy="1196752"/>
          </a:xfrm>
          <a:prstGeom prst="rect">
            <a:avLst/>
          </a:pr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52">
            <a:extLst>
              <a:ext uri="{FF2B5EF4-FFF2-40B4-BE49-F238E27FC236}">
                <a16:creationId xmlns:a16="http://schemas.microsoft.com/office/drawing/2014/main" id="{B7C5F4D2-4B9E-4ACC-B3F2-7168D3F5A540}"/>
              </a:ext>
            </a:extLst>
          </p:cNvPr>
          <p:cNvGrpSpPr/>
          <p:nvPr/>
        </p:nvGrpSpPr>
        <p:grpSpPr>
          <a:xfrm>
            <a:off x="477743" y="121300"/>
            <a:ext cx="7556131" cy="742786"/>
            <a:chOff x="423165" y="249596"/>
            <a:chExt cx="4698670" cy="742786"/>
          </a:xfrm>
        </p:grpSpPr>
        <p:sp>
          <p:nvSpPr>
            <p:cNvPr id="9" name="TextBox 53">
              <a:extLst>
                <a:ext uri="{FF2B5EF4-FFF2-40B4-BE49-F238E27FC236}">
                  <a16:creationId xmlns:a16="http://schemas.microsoft.com/office/drawing/2014/main" id="{47399779-3CC1-4F1F-A081-49B12A70CDAE}"/>
                </a:ext>
              </a:extLst>
            </p:cNvPr>
            <p:cNvSpPr txBox="1"/>
            <p:nvPr/>
          </p:nvSpPr>
          <p:spPr>
            <a:xfrm>
              <a:off x="423165" y="249596"/>
              <a:ext cx="4698670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lvl="0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Century Gothic"/>
                </a:rPr>
                <a:t>PUNTOS POR VARIABLE</a:t>
              </a:r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8C2D33D5-0283-4CBE-96E0-45E1DBCE51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165" y="992382"/>
              <a:ext cx="360000" cy="0"/>
            </a:xfrm>
            <a:prstGeom prst="line">
              <a:avLst/>
            </a:prstGeom>
            <a:noFill/>
            <a:ln w="28575" cap="rnd">
              <a:solidFill>
                <a:sysClr val="window" lastClr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2A6E5B07-80A6-4A97-8BEE-AB1DD3877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776" y="1772816"/>
            <a:ext cx="3744416" cy="4201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8274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CF50935-8C24-E649-A0AA-DD5C033E8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1988840"/>
            <a:ext cx="8470250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uadroTexto 1">
            <a:extLst>
              <a:ext uri="{FF2B5EF4-FFF2-40B4-BE49-F238E27FC236}">
                <a16:creationId xmlns:a16="http://schemas.microsoft.com/office/drawing/2014/main" id="{A3331863-330D-E84A-9277-B6CFB246610D}"/>
              </a:ext>
            </a:extLst>
          </p:cNvPr>
          <p:cNvSpPr txBox="1"/>
          <p:nvPr/>
        </p:nvSpPr>
        <p:spPr>
          <a:xfrm>
            <a:off x="3737333" y="1223994"/>
            <a:ext cx="4978671" cy="461665"/>
          </a:xfrm>
          <a:prstGeom prst="rect">
            <a:avLst/>
          </a:prstGeom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2400" b="1" dirty="0"/>
              <a:t>Distribución del NSE para el país 2016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04E9088F-F23B-2F49-B7D4-2DFE0BF992A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07568" y="6106120"/>
          <a:ext cx="7920880" cy="20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20880">
                  <a:extLst>
                    <a:ext uri="{9D8B030D-6E8A-4147-A177-3AD203B41FA5}">
                      <a16:colId xmlns:a16="http://schemas.microsoft.com/office/drawing/2014/main" val="44741449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Fuente: Calculos propios de la AMAI a partir de los datos de la Encuesta Nacional de Ingresos y Gastos de los Hogares 2016.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36099848"/>
                  </a:ext>
                </a:extLst>
              </a:tr>
            </a:tbl>
          </a:graphicData>
        </a:graphic>
      </p:graphicFrame>
      <p:sp>
        <p:nvSpPr>
          <p:cNvPr id="8" name="Rectangle 171">
            <a:extLst>
              <a:ext uri="{FF2B5EF4-FFF2-40B4-BE49-F238E27FC236}">
                <a16:creationId xmlns:a16="http://schemas.microsoft.com/office/drawing/2014/main" id="{37E11DB3-7A7B-485F-89B3-3FCB45D6B6C0}"/>
              </a:ext>
            </a:extLst>
          </p:cNvPr>
          <p:cNvSpPr/>
          <p:nvPr/>
        </p:nvSpPr>
        <p:spPr>
          <a:xfrm>
            <a:off x="0" y="0"/>
            <a:ext cx="12192000" cy="1196752"/>
          </a:xfrm>
          <a:prstGeom prst="rect">
            <a:avLst/>
          </a:pr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52">
            <a:extLst>
              <a:ext uri="{FF2B5EF4-FFF2-40B4-BE49-F238E27FC236}">
                <a16:creationId xmlns:a16="http://schemas.microsoft.com/office/drawing/2014/main" id="{8C487A53-9245-4031-B7BF-D9CE153D6431}"/>
              </a:ext>
            </a:extLst>
          </p:cNvPr>
          <p:cNvGrpSpPr/>
          <p:nvPr/>
        </p:nvGrpSpPr>
        <p:grpSpPr>
          <a:xfrm>
            <a:off x="477743" y="121300"/>
            <a:ext cx="7556131" cy="742786"/>
            <a:chOff x="423165" y="249596"/>
            <a:chExt cx="4698670" cy="742786"/>
          </a:xfrm>
        </p:grpSpPr>
        <p:sp>
          <p:nvSpPr>
            <p:cNvPr id="10" name="TextBox 53">
              <a:extLst>
                <a:ext uri="{FF2B5EF4-FFF2-40B4-BE49-F238E27FC236}">
                  <a16:creationId xmlns:a16="http://schemas.microsoft.com/office/drawing/2014/main" id="{B48DC817-B29C-4177-ABAA-432E26008A15}"/>
                </a:ext>
              </a:extLst>
            </p:cNvPr>
            <p:cNvSpPr txBox="1"/>
            <p:nvPr/>
          </p:nvSpPr>
          <p:spPr>
            <a:xfrm>
              <a:off x="423165" y="249596"/>
              <a:ext cx="4698670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lvl="0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Century Gothic"/>
                </a:rPr>
                <a:t>COMPARATIVO NACIONAL</a:t>
              </a:r>
            </a:p>
          </p:txBody>
        </p:sp>
        <p:sp>
          <p:nvSpPr>
            <p:cNvPr id="11" name="Line 6">
              <a:extLst>
                <a:ext uri="{FF2B5EF4-FFF2-40B4-BE49-F238E27FC236}">
                  <a16:creationId xmlns:a16="http://schemas.microsoft.com/office/drawing/2014/main" id="{8888C0EE-4737-4738-A5B2-6BD235B623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165" y="992382"/>
              <a:ext cx="360000" cy="0"/>
            </a:xfrm>
            <a:prstGeom prst="line">
              <a:avLst/>
            </a:prstGeom>
            <a:noFill/>
            <a:ln w="28575" cap="rnd">
              <a:solidFill>
                <a:sysClr val="window" lastClr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783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1">
            <a:extLst>
              <a:ext uri="{FF2B5EF4-FFF2-40B4-BE49-F238E27FC236}">
                <a16:creationId xmlns:a16="http://schemas.microsoft.com/office/drawing/2014/main" id="{A3331863-330D-E84A-9277-B6CFB246610D}"/>
              </a:ext>
            </a:extLst>
          </p:cNvPr>
          <p:cNvSpPr txBox="1"/>
          <p:nvPr/>
        </p:nvSpPr>
        <p:spPr>
          <a:xfrm>
            <a:off x="2927649" y="1167156"/>
            <a:ext cx="6828857" cy="461665"/>
          </a:xfrm>
          <a:prstGeom prst="rect">
            <a:avLst/>
          </a:prstGeom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2400" b="1" dirty="0"/>
              <a:t>Distribución del NSE por tamaño de localidad 2016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04E9088F-F23B-2F49-B7D4-2DFE0BF992A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91544" y="5301208"/>
          <a:ext cx="7920880" cy="20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20880">
                  <a:extLst>
                    <a:ext uri="{9D8B030D-6E8A-4147-A177-3AD203B41FA5}">
                      <a16:colId xmlns:a16="http://schemas.microsoft.com/office/drawing/2014/main" val="44741449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Fuente: Calculos propios de la AMAI a partir de los datos de la Encuesta Nacional de Ingresos y Gastos de los Hogares 2016.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36099848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A041E3CF-0B2A-8347-8B58-680E859B4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2051050"/>
            <a:ext cx="8596064" cy="3118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171">
            <a:extLst>
              <a:ext uri="{FF2B5EF4-FFF2-40B4-BE49-F238E27FC236}">
                <a16:creationId xmlns:a16="http://schemas.microsoft.com/office/drawing/2014/main" id="{5143A7D2-E8A7-400B-A5FF-95178D5379F5}"/>
              </a:ext>
            </a:extLst>
          </p:cNvPr>
          <p:cNvSpPr/>
          <p:nvPr/>
        </p:nvSpPr>
        <p:spPr>
          <a:xfrm>
            <a:off x="0" y="0"/>
            <a:ext cx="12192000" cy="1196752"/>
          </a:xfrm>
          <a:prstGeom prst="rect">
            <a:avLst/>
          </a:pr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52">
            <a:extLst>
              <a:ext uri="{FF2B5EF4-FFF2-40B4-BE49-F238E27FC236}">
                <a16:creationId xmlns:a16="http://schemas.microsoft.com/office/drawing/2014/main" id="{9D88D5DF-797F-44AB-9FCE-C259C3A9E9FC}"/>
              </a:ext>
            </a:extLst>
          </p:cNvPr>
          <p:cNvGrpSpPr/>
          <p:nvPr/>
        </p:nvGrpSpPr>
        <p:grpSpPr>
          <a:xfrm>
            <a:off x="477743" y="121300"/>
            <a:ext cx="7556131" cy="742786"/>
            <a:chOff x="423165" y="249596"/>
            <a:chExt cx="4698670" cy="742786"/>
          </a:xfrm>
        </p:grpSpPr>
        <p:sp>
          <p:nvSpPr>
            <p:cNvPr id="10" name="TextBox 53">
              <a:extLst>
                <a:ext uri="{FF2B5EF4-FFF2-40B4-BE49-F238E27FC236}">
                  <a16:creationId xmlns:a16="http://schemas.microsoft.com/office/drawing/2014/main" id="{7D1DFC84-DEAD-41E2-A37C-5D69D9731E9E}"/>
                </a:ext>
              </a:extLst>
            </p:cNvPr>
            <p:cNvSpPr txBox="1"/>
            <p:nvPr/>
          </p:nvSpPr>
          <p:spPr>
            <a:xfrm>
              <a:off x="423165" y="249596"/>
              <a:ext cx="4698670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lvl="0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Century Gothic"/>
                </a:rPr>
                <a:t>COMPARATIVO NACIONAL</a:t>
              </a:r>
            </a:p>
          </p:txBody>
        </p:sp>
        <p:sp>
          <p:nvSpPr>
            <p:cNvPr id="11" name="Line 6">
              <a:extLst>
                <a:ext uri="{FF2B5EF4-FFF2-40B4-BE49-F238E27FC236}">
                  <a16:creationId xmlns:a16="http://schemas.microsoft.com/office/drawing/2014/main" id="{731B050C-0D82-42AB-A73C-733874E965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165" y="992382"/>
              <a:ext cx="360000" cy="0"/>
            </a:xfrm>
            <a:prstGeom prst="line">
              <a:avLst/>
            </a:prstGeom>
            <a:noFill/>
            <a:ln w="28575" cap="rnd">
              <a:solidFill>
                <a:sysClr val="window" lastClr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791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1">
            <a:extLst>
              <a:ext uri="{FF2B5EF4-FFF2-40B4-BE49-F238E27FC236}">
                <a16:creationId xmlns:a16="http://schemas.microsoft.com/office/drawing/2014/main" id="{22031277-8965-AF47-A421-31572118DA0A}"/>
              </a:ext>
            </a:extLst>
          </p:cNvPr>
          <p:cNvSpPr txBox="1"/>
          <p:nvPr/>
        </p:nvSpPr>
        <p:spPr>
          <a:xfrm>
            <a:off x="2048094" y="1311152"/>
            <a:ext cx="8008346" cy="461665"/>
          </a:xfrm>
          <a:prstGeom prst="rect">
            <a:avLst/>
          </a:prstGeom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2400" b="1" dirty="0"/>
              <a:t>Distribución del NSE para algunas Zonas Metropolitanas 2016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1C30C062-588C-EA4A-B497-17E9B3D60AD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63552" y="5314032"/>
          <a:ext cx="7920880" cy="20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20880">
                  <a:extLst>
                    <a:ext uri="{9D8B030D-6E8A-4147-A177-3AD203B41FA5}">
                      <a16:colId xmlns:a16="http://schemas.microsoft.com/office/drawing/2014/main" val="44741449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Fuente: Calculos propios de la AMAI a partir de los datos de la Encuesta Nacional de Ingresos y Gastos de los Hogares 2016.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36099848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66043260-5372-D640-AA6C-490F1356E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450" y="2051050"/>
            <a:ext cx="8480303" cy="3034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171">
            <a:extLst>
              <a:ext uri="{FF2B5EF4-FFF2-40B4-BE49-F238E27FC236}">
                <a16:creationId xmlns:a16="http://schemas.microsoft.com/office/drawing/2014/main" id="{113A0422-179A-42D9-83BF-CD16C16FDE96}"/>
              </a:ext>
            </a:extLst>
          </p:cNvPr>
          <p:cNvSpPr/>
          <p:nvPr/>
        </p:nvSpPr>
        <p:spPr>
          <a:xfrm>
            <a:off x="0" y="0"/>
            <a:ext cx="12192000" cy="1196752"/>
          </a:xfrm>
          <a:prstGeom prst="rect">
            <a:avLst/>
          </a:pr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52">
            <a:extLst>
              <a:ext uri="{FF2B5EF4-FFF2-40B4-BE49-F238E27FC236}">
                <a16:creationId xmlns:a16="http://schemas.microsoft.com/office/drawing/2014/main" id="{52B73C46-F560-4874-931A-019BFB6428C8}"/>
              </a:ext>
            </a:extLst>
          </p:cNvPr>
          <p:cNvGrpSpPr/>
          <p:nvPr/>
        </p:nvGrpSpPr>
        <p:grpSpPr>
          <a:xfrm>
            <a:off x="477743" y="121300"/>
            <a:ext cx="7556131" cy="742786"/>
            <a:chOff x="423165" y="249596"/>
            <a:chExt cx="4698670" cy="742786"/>
          </a:xfrm>
        </p:grpSpPr>
        <p:sp>
          <p:nvSpPr>
            <p:cNvPr id="11" name="TextBox 53">
              <a:extLst>
                <a:ext uri="{FF2B5EF4-FFF2-40B4-BE49-F238E27FC236}">
                  <a16:creationId xmlns:a16="http://schemas.microsoft.com/office/drawing/2014/main" id="{33862763-FDDE-479F-8FD3-67EE76B78814}"/>
                </a:ext>
              </a:extLst>
            </p:cNvPr>
            <p:cNvSpPr txBox="1"/>
            <p:nvPr/>
          </p:nvSpPr>
          <p:spPr>
            <a:xfrm>
              <a:off x="423165" y="249596"/>
              <a:ext cx="4698670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lvl="0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Century Gothic"/>
                </a:rPr>
                <a:t>COMPARATIVO NACIONAL</a:t>
              </a:r>
            </a:p>
          </p:txBody>
        </p:sp>
        <p:sp>
          <p:nvSpPr>
            <p:cNvPr id="12" name="Line 6">
              <a:extLst>
                <a:ext uri="{FF2B5EF4-FFF2-40B4-BE49-F238E27FC236}">
                  <a16:creationId xmlns:a16="http://schemas.microsoft.com/office/drawing/2014/main" id="{59666050-EA57-4011-9781-4C82F72C88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165" y="992382"/>
              <a:ext cx="360000" cy="0"/>
            </a:xfrm>
            <a:prstGeom prst="line">
              <a:avLst/>
            </a:prstGeom>
            <a:noFill/>
            <a:ln w="28575" cap="rnd">
              <a:solidFill>
                <a:sysClr val="window" lastClr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434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1">
            <a:extLst>
              <a:ext uri="{FF2B5EF4-FFF2-40B4-BE49-F238E27FC236}">
                <a16:creationId xmlns:a16="http://schemas.microsoft.com/office/drawing/2014/main" id="{22031277-8965-AF47-A421-31572118DA0A}"/>
              </a:ext>
            </a:extLst>
          </p:cNvPr>
          <p:cNvSpPr txBox="1"/>
          <p:nvPr/>
        </p:nvSpPr>
        <p:spPr>
          <a:xfrm>
            <a:off x="2720766" y="1196752"/>
            <a:ext cx="6543586" cy="461665"/>
          </a:xfrm>
          <a:prstGeom prst="rect">
            <a:avLst/>
          </a:prstGeom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2400" b="1" dirty="0"/>
              <a:t>Distribución del NSE por entidad federativa 2016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1C30C062-588C-EA4A-B497-17E9B3D60A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654593"/>
              </p:ext>
            </p:extLst>
          </p:nvPr>
        </p:nvGraphicFramePr>
        <p:xfrm>
          <a:off x="2063552" y="6597352"/>
          <a:ext cx="7920880" cy="20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20880">
                  <a:extLst>
                    <a:ext uri="{9D8B030D-6E8A-4147-A177-3AD203B41FA5}">
                      <a16:colId xmlns:a16="http://schemas.microsoft.com/office/drawing/2014/main" val="44741449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Fuente: Calculos propios de la AMAI a partir de los datos de la Encuesta Nacional de Ingresos y Gastos de los Hogares 2016.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36099848"/>
                  </a:ext>
                </a:extLst>
              </a:tr>
            </a:tbl>
          </a:graphicData>
        </a:graphic>
      </p:graphicFrame>
      <p:sp>
        <p:nvSpPr>
          <p:cNvPr id="9" name="Rectangle 171">
            <a:extLst>
              <a:ext uri="{FF2B5EF4-FFF2-40B4-BE49-F238E27FC236}">
                <a16:creationId xmlns:a16="http://schemas.microsoft.com/office/drawing/2014/main" id="{113A0422-179A-42D9-83BF-CD16C16FDE96}"/>
              </a:ext>
            </a:extLst>
          </p:cNvPr>
          <p:cNvSpPr/>
          <p:nvPr/>
        </p:nvSpPr>
        <p:spPr>
          <a:xfrm>
            <a:off x="0" y="0"/>
            <a:ext cx="12192000" cy="1196752"/>
          </a:xfrm>
          <a:prstGeom prst="rect">
            <a:avLst/>
          </a:pr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52">
            <a:extLst>
              <a:ext uri="{FF2B5EF4-FFF2-40B4-BE49-F238E27FC236}">
                <a16:creationId xmlns:a16="http://schemas.microsoft.com/office/drawing/2014/main" id="{52B73C46-F560-4874-931A-019BFB6428C8}"/>
              </a:ext>
            </a:extLst>
          </p:cNvPr>
          <p:cNvGrpSpPr/>
          <p:nvPr/>
        </p:nvGrpSpPr>
        <p:grpSpPr>
          <a:xfrm>
            <a:off x="477743" y="121300"/>
            <a:ext cx="7556131" cy="742786"/>
            <a:chOff x="423165" y="249596"/>
            <a:chExt cx="4698670" cy="742786"/>
          </a:xfrm>
        </p:grpSpPr>
        <p:sp>
          <p:nvSpPr>
            <p:cNvPr id="11" name="TextBox 53">
              <a:extLst>
                <a:ext uri="{FF2B5EF4-FFF2-40B4-BE49-F238E27FC236}">
                  <a16:creationId xmlns:a16="http://schemas.microsoft.com/office/drawing/2014/main" id="{33862763-FDDE-479F-8FD3-67EE76B78814}"/>
                </a:ext>
              </a:extLst>
            </p:cNvPr>
            <p:cNvSpPr txBox="1"/>
            <p:nvPr/>
          </p:nvSpPr>
          <p:spPr>
            <a:xfrm>
              <a:off x="423165" y="249596"/>
              <a:ext cx="4698670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lvl="0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Century Gothic"/>
                </a:rPr>
                <a:t>COMPARATIVO NACIONAL</a:t>
              </a:r>
            </a:p>
          </p:txBody>
        </p:sp>
        <p:sp>
          <p:nvSpPr>
            <p:cNvPr id="12" name="Line 6">
              <a:extLst>
                <a:ext uri="{FF2B5EF4-FFF2-40B4-BE49-F238E27FC236}">
                  <a16:creationId xmlns:a16="http://schemas.microsoft.com/office/drawing/2014/main" id="{59666050-EA57-4011-9781-4C82F72C88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165" y="992382"/>
              <a:ext cx="360000" cy="0"/>
            </a:xfrm>
            <a:prstGeom prst="line">
              <a:avLst/>
            </a:prstGeom>
            <a:noFill/>
            <a:ln w="28575" cap="rnd">
              <a:solidFill>
                <a:sysClr val="window" lastClr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A7FF1A58-18C5-F64B-A6E9-C09284F27E55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552" y="1700808"/>
            <a:ext cx="7920880" cy="48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330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1809638"/>
            <a:ext cx="5828134" cy="4435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171">
            <a:extLst>
              <a:ext uri="{FF2B5EF4-FFF2-40B4-BE49-F238E27FC236}">
                <a16:creationId xmlns:a16="http://schemas.microsoft.com/office/drawing/2014/main" id="{9DCC4EFF-563D-4808-BFBB-96D7D8B0CFDA}"/>
              </a:ext>
            </a:extLst>
          </p:cNvPr>
          <p:cNvSpPr/>
          <p:nvPr/>
        </p:nvSpPr>
        <p:spPr>
          <a:xfrm>
            <a:off x="0" y="0"/>
            <a:ext cx="12192000" cy="1196752"/>
          </a:xfrm>
          <a:prstGeom prst="rect">
            <a:avLst/>
          </a:pr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2">
            <a:extLst>
              <a:ext uri="{FF2B5EF4-FFF2-40B4-BE49-F238E27FC236}">
                <a16:creationId xmlns:a16="http://schemas.microsoft.com/office/drawing/2014/main" id="{01220241-EC97-44C3-812A-E74CC4D5CE9D}"/>
              </a:ext>
            </a:extLst>
          </p:cNvPr>
          <p:cNvGrpSpPr/>
          <p:nvPr/>
        </p:nvGrpSpPr>
        <p:grpSpPr>
          <a:xfrm>
            <a:off x="477743" y="121300"/>
            <a:ext cx="7556131" cy="742786"/>
            <a:chOff x="423165" y="249596"/>
            <a:chExt cx="4698670" cy="742786"/>
          </a:xfrm>
        </p:grpSpPr>
        <p:sp>
          <p:nvSpPr>
            <p:cNvPr id="7" name="TextBox 53">
              <a:extLst>
                <a:ext uri="{FF2B5EF4-FFF2-40B4-BE49-F238E27FC236}">
                  <a16:creationId xmlns:a16="http://schemas.microsoft.com/office/drawing/2014/main" id="{3F89D633-2344-4DF4-8B8D-CA688CEA3052}"/>
                </a:ext>
              </a:extLst>
            </p:cNvPr>
            <p:cNvSpPr txBox="1"/>
            <p:nvPr/>
          </p:nvSpPr>
          <p:spPr>
            <a:xfrm>
              <a:off x="423165" y="249596"/>
              <a:ext cx="4698670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lvl="0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Century Gothic"/>
                </a:rPr>
                <a:t>LÍNEA TELEFÓNICA</a:t>
              </a:r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6AE5FCCD-055A-4A3F-9327-DE75822943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165" y="992382"/>
              <a:ext cx="360000" cy="0"/>
            </a:xfrm>
            <a:prstGeom prst="line">
              <a:avLst/>
            </a:prstGeom>
            <a:noFill/>
            <a:ln w="28575" cap="rnd">
              <a:solidFill>
                <a:sysClr val="window" lastClr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026" name="Picture 2" descr="Resultado de imagen para LINEA TELEFONICA">
            <a:extLst>
              <a:ext uri="{FF2B5EF4-FFF2-40B4-BE49-F238E27FC236}">
                <a16:creationId xmlns:a16="http://schemas.microsoft.com/office/drawing/2014/main" id="{4540C9DF-1528-410D-BBD0-08642A6BA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5879976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09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09A9A5EB-1901-43D4-A25F-792A9A31A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6168008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1412776"/>
            <a:ext cx="5616624" cy="454183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171">
            <a:extLst>
              <a:ext uri="{FF2B5EF4-FFF2-40B4-BE49-F238E27FC236}">
                <a16:creationId xmlns:a16="http://schemas.microsoft.com/office/drawing/2014/main" id="{F8A61EFB-A2CD-44AA-B279-70209374C4FE}"/>
              </a:ext>
            </a:extLst>
          </p:cNvPr>
          <p:cNvSpPr/>
          <p:nvPr/>
        </p:nvSpPr>
        <p:spPr>
          <a:xfrm>
            <a:off x="0" y="0"/>
            <a:ext cx="12192000" cy="1196752"/>
          </a:xfrm>
          <a:prstGeom prst="rect">
            <a:avLst/>
          </a:pr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52">
            <a:extLst>
              <a:ext uri="{FF2B5EF4-FFF2-40B4-BE49-F238E27FC236}">
                <a16:creationId xmlns:a16="http://schemas.microsoft.com/office/drawing/2014/main" id="{723457DA-A6CB-43C8-8F04-61FD89256F5D}"/>
              </a:ext>
            </a:extLst>
          </p:cNvPr>
          <p:cNvGrpSpPr/>
          <p:nvPr/>
        </p:nvGrpSpPr>
        <p:grpSpPr>
          <a:xfrm>
            <a:off x="477743" y="121300"/>
            <a:ext cx="7556131" cy="742786"/>
            <a:chOff x="423165" y="249596"/>
            <a:chExt cx="4698670" cy="742786"/>
          </a:xfrm>
        </p:grpSpPr>
        <p:sp>
          <p:nvSpPr>
            <p:cNvPr id="8" name="TextBox 53">
              <a:extLst>
                <a:ext uri="{FF2B5EF4-FFF2-40B4-BE49-F238E27FC236}">
                  <a16:creationId xmlns:a16="http://schemas.microsoft.com/office/drawing/2014/main" id="{86A60B00-1A8F-436D-A10B-B4FCAEAA5663}"/>
                </a:ext>
              </a:extLst>
            </p:cNvPr>
            <p:cNvSpPr txBox="1"/>
            <p:nvPr/>
          </p:nvSpPr>
          <p:spPr>
            <a:xfrm>
              <a:off x="423165" y="249596"/>
              <a:ext cx="4698670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lvl="0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Century Gothic"/>
                </a:rPr>
                <a:t>CELULAR</a:t>
              </a:r>
            </a:p>
          </p:txBody>
        </p:sp>
        <p:sp>
          <p:nvSpPr>
            <p:cNvPr id="9" name="Line 6">
              <a:extLst>
                <a:ext uri="{FF2B5EF4-FFF2-40B4-BE49-F238E27FC236}">
                  <a16:creationId xmlns:a16="http://schemas.microsoft.com/office/drawing/2014/main" id="{90D7C896-FF26-49FE-BE38-E9EBD5D7A0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165" y="992382"/>
              <a:ext cx="360000" cy="0"/>
            </a:xfrm>
            <a:prstGeom prst="line">
              <a:avLst/>
            </a:prstGeom>
            <a:noFill/>
            <a:ln w="28575" cap="rnd">
              <a:solidFill>
                <a:sysClr val="window" lastClr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975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1556792"/>
            <a:ext cx="5424661" cy="43434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 descr="Resultado de imagen para COMPUTADORAS">
            <a:extLst>
              <a:ext uri="{FF2B5EF4-FFF2-40B4-BE49-F238E27FC236}">
                <a16:creationId xmlns:a16="http://schemas.microsoft.com/office/drawing/2014/main" id="{24CA1E0D-4FAB-4516-AFD1-E446B4659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300"/>
            <a:ext cx="6168008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71">
            <a:extLst>
              <a:ext uri="{FF2B5EF4-FFF2-40B4-BE49-F238E27FC236}">
                <a16:creationId xmlns:a16="http://schemas.microsoft.com/office/drawing/2014/main" id="{7959B530-2D4A-416D-B89D-B44D31C0FC14}"/>
              </a:ext>
            </a:extLst>
          </p:cNvPr>
          <p:cNvSpPr/>
          <p:nvPr/>
        </p:nvSpPr>
        <p:spPr>
          <a:xfrm>
            <a:off x="0" y="0"/>
            <a:ext cx="12192000" cy="1196752"/>
          </a:xfrm>
          <a:prstGeom prst="rect">
            <a:avLst/>
          </a:pr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52">
            <a:extLst>
              <a:ext uri="{FF2B5EF4-FFF2-40B4-BE49-F238E27FC236}">
                <a16:creationId xmlns:a16="http://schemas.microsoft.com/office/drawing/2014/main" id="{070C74B4-F0D9-48A0-B2A6-7BD7B1EFD1C0}"/>
              </a:ext>
            </a:extLst>
          </p:cNvPr>
          <p:cNvGrpSpPr/>
          <p:nvPr/>
        </p:nvGrpSpPr>
        <p:grpSpPr>
          <a:xfrm>
            <a:off x="477743" y="121300"/>
            <a:ext cx="7556131" cy="742786"/>
            <a:chOff x="423165" y="249596"/>
            <a:chExt cx="4698670" cy="742786"/>
          </a:xfrm>
        </p:grpSpPr>
        <p:sp>
          <p:nvSpPr>
            <p:cNvPr id="8" name="TextBox 53">
              <a:extLst>
                <a:ext uri="{FF2B5EF4-FFF2-40B4-BE49-F238E27FC236}">
                  <a16:creationId xmlns:a16="http://schemas.microsoft.com/office/drawing/2014/main" id="{ED8ED0B5-CECB-4530-AE48-47F9626F4B22}"/>
                </a:ext>
              </a:extLst>
            </p:cNvPr>
            <p:cNvSpPr txBox="1"/>
            <p:nvPr/>
          </p:nvSpPr>
          <p:spPr>
            <a:xfrm>
              <a:off x="423165" y="249596"/>
              <a:ext cx="4698670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lvl="0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Century Gothic"/>
                </a:rPr>
                <a:t>COMPUTADORAS</a:t>
              </a:r>
            </a:p>
          </p:txBody>
        </p:sp>
        <p:sp>
          <p:nvSpPr>
            <p:cNvPr id="9" name="Line 6">
              <a:extLst>
                <a:ext uri="{FF2B5EF4-FFF2-40B4-BE49-F238E27FC236}">
                  <a16:creationId xmlns:a16="http://schemas.microsoft.com/office/drawing/2014/main" id="{4D8E39D4-7167-4804-91E4-427B091C6B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165" y="992382"/>
              <a:ext cx="360000" cy="0"/>
            </a:xfrm>
            <a:prstGeom prst="line">
              <a:avLst/>
            </a:prstGeom>
            <a:noFill/>
            <a:ln w="28575" cap="rnd">
              <a:solidFill>
                <a:sysClr val="window" lastClr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273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1383228"/>
            <a:ext cx="8901113" cy="526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71">
            <a:extLst>
              <a:ext uri="{FF2B5EF4-FFF2-40B4-BE49-F238E27FC236}">
                <a16:creationId xmlns:a16="http://schemas.microsoft.com/office/drawing/2014/main" id="{F9947313-45D1-4D66-BAB0-90EBB76F47B7}"/>
              </a:ext>
            </a:extLst>
          </p:cNvPr>
          <p:cNvSpPr/>
          <p:nvPr/>
        </p:nvSpPr>
        <p:spPr>
          <a:xfrm>
            <a:off x="0" y="0"/>
            <a:ext cx="12192000" cy="1196752"/>
          </a:xfrm>
          <a:prstGeom prst="rect">
            <a:avLst/>
          </a:pr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2">
            <a:extLst>
              <a:ext uri="{FF2B5EF4-FFF2-40B4-BE49-F238E27FC236}">
                <a16:creationId xmlns:a16="http://schemas.microsoft.com/office/drawing/2014/main" id="{772C9E70-B714-4485-965A-64992009DCDE}"/>
              </a:ext>
            </a:extLst>
          </p:cNvPr>
          <p:cNvGrpSpPr/>
          <p:nvPr/>
        </p:nvGrpSpPr>
        <p:grpSpPr>
          <a:xfrm>
            <a:off x="477743" y="-186476"/>
            <a:ext cx="10874841" cy="1231106"/>
            <a:chOff x="423165" y="-58180"/>
            <a:chExt cx="4698670" cy="1231106"/>
          </a:xfrm>
        </p:grpSpPr>
        <p:sp>
          <p:nvSpPr>
            <p:cNvPr id="7" name="TextBox 53">
              <a:extLst>
                <a:ext uri="{FF2B5EF4-FFF2-40B4-BE49-F238E27FC236}">
                  <a16:creationId xmlns:a16="http://schemas.microsoft.com/office/drawing/2014/main" id="{118EE177-A52B-4F64-90F1-533ADCB25086}"/>
                </a:ext>
              </a:extLst>
            </p:cNvPr>
            <p:cNvSpPr txBox="1"/>
            <p:nvPr/>
          </p:nvSpPr>
          <p:spPr>
            <a:xfrm>
              <a:off x="423165" y="-58180"/>
              <a:ext cx="4698670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lvl="0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Century Gothic"/>
                </a:rPr>
                <a:t>DISTRIBUCIÓN DEL GASTO POR NSE (TOTAL)</a:t>
              </a:r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8DB4E2E5-6A19-4751-9125-1D48C9749C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165" y="992382"/>
              <a:ext cx="360000" cy="0"/>
            </a:xfrm>
            <a:prstGeom prst="line">
              <a:avLst/>
            </a:prstGeom>
            <a:noFill/>
            <a:ln w="28575" cap="rnd">
              <a:solidFill>
                <a:sysClr val="window" lastClr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45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96">
            <a:extLst>
              <a:ext uri="{FF2B5EF4-FFF2-40B4-BE49-F238E27FC236}">
                <a16:creationId xmlns:a16="http://schemas.microsoft.com/office/drawing/2014/main" id="{3FE2365E-05EA-4ED8-A679-D2B36A7DF7A2}"/>
              </a:ext>
            </a:extLst>
          </p:cNvPr>
          <p:cNvSpPr/>
          <p:nvPr/>
        </p:nvSpPr>
        <p:spPr>
          <a:xfrm>
            <a:off x="0" y="0"/>
            <a:ext cx="8760296" cy="6858000"/>
          </a:xfrm>
          <a:custGeom>
            <a:avLst/>
            <a:gdLst>
              <a:gd name="connsiteX0" fmla="*/ 0 w 7632700"/>
              <a:gd name="connsiteY0" fmla="*/ 0 h 6858000"/>
              <a:gd name="connsiteX1" fmla="*/ 1524000 w 7632700"/>
              <a:gd name="connsiteY1" fmla="*/ 0 h 6858000"/>
              <a:gd name="connsiteX2" fmla="*/ 1645920 w 7632700"/>
              <a:gd name="connsiteY2" fmla="*/ 0 h 6858000"/>
              <a:gd name="connsiteX3" fmla="*/ 4559300 w 7632700"/>
              <a:gd name="connsiteY3" fmla="*/ 0 h 6858000"/>
              <a:gd name="connsiteX4" fmla="*/ 7632700 w 7632700"/>
              <a:gd name="connsiteY4" fmla="*/ 6858000 h 6858000"/>
              <a:gd name="connsiteX5" fmla="*/ 4559300 w 7632700"/>
              <a:gd name="connsiteY5" fmla="*/ 6858000 h 6858000"/>
              <a:gd name="connsiteX6" fmla="*/ 1645920 w 7632700"/>
              <a:gd name="connsiteY6" fmla="*/ 6858000 h 6858000"/>
              <a:gd name="connsiteX7" fmla="*/ 1524000 w 7632700"/>
              <a:gd name="connsiteY7" fmla="*/ 6858000 h 6858000"/>
              <a:gd name="connsiteX8" fmla="*/ 0 w 76327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32700" h="6858000">
                <a:moveTo>
                  <a:pt x="0" y="0"/>
                </a:moveTo>
                <a:lnTo>
                  <a:pt x="1524000" y="0"/>
                </a:lnTo>
                <a:lnTo>
                  <a:pt x="1645920" y="0"/>
                </a:lnTo>
                <a:lnTo>
                  <a:pt x="4559300" y="0"/>
                </a:lnTo>
                <a:lnTo>
                  <a:pt x="7632700" y="6858000"/>
                </a:lnTo>
                <a:lnTo>
                  <a:pt x="4559300" y="6858000"/>
                </a:lnTo>
                <a:lnTo>
                  <a:pt x="1645920" y="6858000"/>
                </a:lnTo>
                <a:lnTo>
                  <a:pt x="1524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52">
            <a:extLst>
              <a:ext uri="{FF2B5EF4-FFF2-40B4-BE49-F238E27FC236}">
                <a16:creationId xmlns:a16="http://schemas.microsoft.com/office/drawing/2014/main" id="{435076CD-3A30-461C-B4FB-52AA517FC529}"/>
              </a:ext>
            </a:extLst>
          </p:cNvPr>
          <p:cNvGrpSpPr/>
          <p:nvPr/>
        </p:nvGrpSpPr>
        <p:grpSpPr>
          <a:xfrm>
            <a:off x="407368" y="313530"/>
            <a:ext cx="4698670" cy="1094844"/>
            <a:chOff x="423165" y="249595"/>
            <a:chExt cx="4698670" cy="1094844"/>
          </a:xfrm>
        </p:grpSpPr>
        <p:sp>
          <p:nvSpPr>
            <p:cNvPr id="33" name="TextBox 53">
              <a:extLst>
                <a:ext uri="{FF2B5EF4-FFF2-40B4-BE49-F238E27FC236}">
                  <a16:creationId xmlns:a16="http://schemas.microsoft.com/office/drawing/2014/main" id="{DF06CF26-525B-458D-A4D6-D74304CF4C7B}"/>
                </a:ext>
              </a:extLst>
            </p:cNvPr>
            <p:cNvSpPr txBox="1"/>
            <p:nvPr/>
          </p:nvSpPr>
          <p:spPr>
            <a:xfrm>
              <a:off x="423165" y="249595"/>
              <a:ext cx="4698670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</a:rPr>
                <a:t>USO 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</a:rPr>
                <a:t>DEL NSE</a:t>
              </a:r>
            </a:p>
          </p:txBody>
        </p:sp>
        <p:sp>
          <p:nvSpPr>
            <p:cNvPr id="34" name="Line 6">
              <a:extLst>
                <a:ext uri="{FF2B5EF4-FFF2-40B4-BE49-F238E27FC236}">
                  <a16:creationId xmlns:a16="http://schemas.microsoft.com/office/drawing/2014/main" id="{F82C7884-D248-4923-91B9-E0DEF6AD10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800" y="1344439"/>
              <a:ext cx="360000" cy="0"/>
            </a:xfrm>
            <a:prstGeom prst="line">
              <a:avLst/>
            </a:prstGeom>
            <a:noFill/>
            <a:ln w="28575" cap="rnd">
              <a:solidFill>
                <a:sysClr val="window" lastClr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5" name="16 Rectángulo">
            <a:extLst>
              <a:ext uri="{FF2B5EF4-FFF2-40B4-BE49-F238E27FC236}">
                <a16:creationId xmlns:a16="http://schemas.microsoft.com/office/drawing/2014/main" id="{9AE362F9-2EA4-4398-BD65-CD857D671BDF}"/>
              </a:ext>
            </a:extLst>
          </p:cNvPr>
          <p:cNvSpPr/>
          <p:nvPr/>
        </p:nvSpPr>
        <p:spPr>
          <a:xfrm>
            <a:off x="508676" y="3347238"/>
            <a:ext cx="5687001" cy="1092607"/>
          </a:xfrm>
          <a:prstGeom prst="rect">
            <a:avLst/>
          </a:prstGeom>
          <a:ln w="3175">
            <a:noFill/>
            <a:prstDash val="lgDash"/>
          </a:ln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_tradnl" sz="2000" kern="0" dirty="0">
                <a:solidFill>
                  <a:schemeClr val="bg1"/>
                </a:solidFill>
              </a:rPr>
              <a:t>Es la </a:t>
            </a:r>
            <a:r>
              <a:rPr lang="es-ES_tradnl" sz="2000" kern="0" dirty="0" err="1">
                <a:solidFill>
                  <a:schemeClr val="bg1"/>
                </a:solidFill>
              </a:rPr>
              <a:t>segmentaci</a:t>
            </a:r>
            <a:r>
              <a:rPr lang="es-ES" sz="2000" kern="0" dirty="0" err="1">
                <a:solidFill>
                  <a:schemeClr val="bg1"/>
                </a:solidFill>
              </a:rPr>
              <a:t>ón</a:t>
            </a:r>
            <a:r>
              <a:rPr lang="es-ES" sz="2000" kern="0" dirty="0">
                <a:solidFill>
                  <a:schemeClr val="bg1"/>
                </a:solidFill>
              </a:rPr>
              <a:t> social y mercadológica más usada para analizar los grupos de manera científica, sencilla y estandarizada.</a:t>
            </a:r>
          </a:p>
        </p:txBody>
      </p:sp>
      <p:sp>
        <p:nvSpPr>
          <p:cNvPr id="37" name="17 Rectángulo">
            <a:extLst>
              <a:ext uri="{FF2B5EF4-FFF2-40B4-BE49-F238E27FC236}">
                <a16:creationId xmlns:a16="http://schemas.microsoft.com/office/drawing/2014/main" id="{55499639-7E76-4D91-9B1E-7F905D997EDD}"/>
              </a:ext>
            </a:extLst>
          </p:cNvPr>
          <p:cNvSpPr/>
          <p:nvPr/>
        </p:nvSpPr>
        <p:spPr>
          <a:xfrm>
            <a:off x="508676" y="1781220"/>
            <a:ext cx="5688632" cy="1193172"/>
          </a:xfrm>
          <a:prstGeom prst="rect">
            <a:avLst/>
          </a:prstGeom>
          <a:ln w="3175">
            <a:noFill/>
            <a:prstDash val="lgDash"/>
          </a:ln>
        </p:spPr>
        <p:txBody>
          <a:bodyPr/>
          <a:lstStyle/>
          <a:p>
            <a:pPr algn="just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_tradnl" sz="2000" kern="0" dirty="0">
                <a:solidFill>
                  <a:schemeClr val="bg1"/>
                </a:solidFill>
              </a:rPr>
              <a:t>El NSE de la AMAI se ha convertido en el criterio </a:t>
            </a:r>
            <a:r>
              <a:rPr lang="es-ES_tradnl" sz="2000" kern="0" dirty="0" err="1">
                <a:solidFill>
                  <a:schemeClr val="bg1"/>
                </a:solidFill>
              </a:rPr>
              <a:t>est</a:t>
            </a:r>
            <a:r>
              <a:rPr lang="es-ES" sz="2000" kern="0" dirty="0" err="1">
                <a:solidFill>
                  <a:schemeClr val="bg1"/>
                </a:solidFill>
              </a:rPr>
              <a:t>ándar</a:t>
            </a:r>
            <a:r>
              <a:rPr lang="es-ES" sz="2000" kern="0" dirty="0">
                <a:solidFill>
                  <a:schemeClr val="bg1"/>
                </a:solidFill>
              </a:rPr>
              <a:t> de clasificación de la industria de investigación de mercados en el país.</a:t>
            </a:r>
            <a:endParaRPr lang="es-MX" sz="2000" kern="0" dirty="0">
              <a:solidFill>
                <a:schemeClr val="bg1"/>
              </a:solidFill>
            </a:endParaRPr>
          </a:p>
        </p:txBody>
      </p:sp>
      <p:sp>
        <p:nvSpPr>
          <p:cNvPr id="36" name="13 Rectángulo">
            <a:extLst>
              <a:ext uri="{FF2B5EF4-FFF2-40B4-BE49-F238E27FC236}">
                <a16:creationId xmlns:a16="http://schemas.microsoft.com/office/drawing/2014/main" id="{7175D5CB-001E-4805-8D00-1CF416CA2979}"/>
              </a:ext>
            </a:extLst>
          </p:cNvPr>
          <p:cNvSpPr/>
          <p:nvPr/>
        </p:nvSpPr>
        <p:spPr>
          <a:xfrm>
            <a:off x="484661" y="4903814"/>
            <a:ext cx="4752528" cy="419730"/>
          </a:xfrm>
          <a:prstGeom prst="rect">
            <a:avLst/>
          </a:prstGeom>
          <a:ln w="3175">
            <a:noFill/>
            <a:prstDash val="lgDash"/>
          </a:ln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es-ES" sz="2000" kern="0" dirty="0">
                <a:solidFill>
                  <a:schemeClr val="bg1"/>
                </a:solidFill>
              </a:rPr>
              <a:t>Este estándar ha servido de referencia a: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41F735F-7277-4D16-A22A-B2C71D01E298}"/>
              </a:ext>
            </a:extLst>
          </p:cNvPr>
          <p:cNvSpPr/>
          <p:nvPr/>
        </p:nvSpPr>
        <p:spPr>
          <a:xfrm>
            <a:off x="7032104" y="1628800"/>
            <a:ext cx="4968552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8150" lvl="1" indent="-342900">
              <a:lnSpc>
                <a:spcPts val="2700"/>
              </a:lnSpc>
              <a:buFont typeface="Wingdings" charset="2"/>
              <a:buChar char="§"/>
            </a:pPr>
            <a:r>
              <a:rPr lang="es-ES" sz="2800" kern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 Agencias de comunicación</a:t>
            </a:r>
          </a:p>
          <a:p>
            <a:pPr marL="438150" lvl="1" indent="-342900">
              <a:lnSpc>
                <a:spcPts val="2700"/>
              </a:lnSpc>
              <a:buFont typeface="Wingdings" charset="2"/>
              <a:buChar char="§"/>
            </a:pPr>
            <a:endParaRPr lang="es-ES" sz="2800" kern="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438150" lvl="1" indent="-342900">
              <a:lnSpc>
                <a:spcPts val="2700"/>
              </a:lnSpc>
              <a:buFont typeface="Wingdings" charset="2"/>
              <a:buChar char="§"/>
            </a:pPr>
            <a:r>
              <a:rPr lang="es-ES" sz="2800" kern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 El comercio y la industria</a:t>
            </a:r>
          </a:p>
          <a:p>
            <a:pPr marL="438150" lvl="1" indent="-342900">
              <a:lnSpc>
                <a:spcPts val="2700"/>
              </a:lnSpc>
              <a:buFont typeface="Wingdings" charset="2"/>
              <a:buChar char="§"/>
            </a:pPr>
            <a:endParaRPr lang="es-ES" sz="2800" kern="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438150" lvl="1" indent="-342900">
              <a:lnSpc>
                <a:spcPts val="2700"/>
              </a:lnSpc>
              <a:buFont typeface="Wingdings" charset="2"/>
              <a:buChar char="§"/>
            </a:pPr>
            <a:r>
              <a:rPr lang="es-ES" sz="2800" kern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 Los medios</a:t>
            </a:r>
          </a:p>
          <a:p>
            <a:pPr marL="438150" lvl="1" indent="-342900">
              <a:lnSpc>
                <a:spcPts val="2700"/>
              </a:lnSpc>
              <a:buFont typeface="Wingdings" charset="2"/>
              <a:buChar char="§"/>
            </a:pPr>
            <a:endParaRPr lang="es-ES" sz="2800" kern="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438150" lvl="1" indent="-342900">
              <a:lnSpc>
                <a:spcPts val="2700"/>
              </a:lnSpc>
              <a:buFont typeface="Wingdings" charset="2"/>
              <a:buChar char="§"/>
            </a:pPr>
            <a:r>
              <a:rPr lang="es-ES" sz="2800" kern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 Instituciones públicas</a:t>
            </a:r>
          </a:p>
          <a:p>
            <a:pPr marL="438150" lvl="1" indent="-342900">
              <a:lnSpc>
                <a:spcPts val="2700"/>
              </a:lnSpc>
              <a:buFont typeface="Wingdings" charset="2"/>
              <a:buChar char="§"/>
            </a:pPr>
            <a:endParaRPr lang="es-ES" sz="2800" kern="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438150" lvl="1" indent="-342900">
              <a:lnSpc>
                <a:spcPts val="2700"/>
              </a:lnSpc>
              <a:buFont typeface="Wingdings" charset="2"/>
              <a:buChar char="§"/>
            </a:pPr>
            <a:r>
              <a:rPr lang="es-ES" sz="2800" kern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 Agencias de investigación</a:t>
            </a:r>
          </a:p>
          <a:p>
            <a:pPr marL="438150" lvl="1" indent="-342900">
              <a:lnSpc>
                <a:spcPts val="2700"/>
              </a:lnSpc>
              <a:buFont typeface="Wingdings" charset="2"/>
              <a:buChar char="§"/>
            </a:pPr>
            <a:endParaRPr lang="es-ES" sz="2800" kern="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438150" lvl="1" indent="-342900">
              <a:lnSpc>
                <a:spcPts val="2700"/>
              </a:lnSpc>
              <a:buFont typeface="Wingdings" charset="2"/>
              <a:buChar char="§"/>
            </a:pPr>
            <a:r>
              <a:rPr lang="es-ES" sz="2800" kern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 La academia</a:t>
            </a:r>
            <a:endParaRPr lang="es-ES_tradnl" sz="2800" kern="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02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cerro de la silla silueta PNG">
            <a:extLst>
              <a:ext uri="{FF2B5EF4-FFF2-40B4-BE49-F238E27FC236}">
                <a16:creationId xmlns:a16="http://schemas.microsoft.com/office/drawing/2014/main" id="{C86E7336-0E5A-4457-ABE4-D3ACF3E08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68" y="5082555"/>
            <a:ext cx="12192000" cy="187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B4F81D96-7610-224F-A5E8-E59D04956E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7540504"/>
              </p:ext>
            </p:extLst>
          </p:nvPr>
        </p:nvGraphicFramePr>
        <p:xfrm>
          <a:off x="839416" y="1196752"/>
          <a:ext cx="9433048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171">
            <a:extLst>
              <a:ext uri="{FF2B5EF4-FFF2-40B4-BE49-F238E27FC236}">
                <a16:creationId xmlns:a16="http://schemas.microsoft.com/office/drawing/2014/main" id="{88B4168D-CA51-470D-9458-3A249FE9A276}"/>
              </a:ext>
            </a:extLst>
          </p:cNvPr>
          <p:cNvSpPr/>
          <p:nvPr/>
        </p:nvSpPr>
        <p:spPr>
          <a:xfrm>
            <a:off x="0" y="0"/>
            <a:ext cx="12192000" cy="1196752"/>
          </a:xfrm>
          <a:prstGeom prst="rect">
            <a:avLst/>
          </a:pr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2">
            <a:extLst>
              <a:ext uri="{FF2B5EF4-FFF2-40B4-BE49-F238E27FC236}">
                <a16:creationId xmlns:a16="http://schemas.microsoft.com/office/drawing/2014/main" id="{49885C62-FAFF-4347-89DA-9F4F27934507}"/>
              </a:ext>
            </a:extLst>
          </p:cNvPr>
          <p:cNvGrpSpPr/>
          <p:nvPr/>
        </p:nvGrpSpPr>
        <p:grpSpPr>
          <a:xfrm>
            <a:off x="477743" y="152078"/>
            <a:ext cx="11714257" cy="712008"/>
            <a:chOff x="423165" y="280374"/>
            <a:chExt cx="4698670" cy="712008"/>
          </a:xfrm>
        </p:grpSpPr>
        <p:sp>
          <p:nvSpPr>
            <p:cNvPr id="8" name="TextBox 53">
              <a:extLst>
                <a:ext uri="{FF2B5EF4-FFF2-40B4-BE49-F238E27FC236}">
                  <a16:creationId xmlns:a16="http://schemas.microsoft.com/office/drawing/2014/main" id="{7CC734F5-D362-410B-BD95-30B047AB6D59}"/>
                </a:ext>
              </a:extLst>
            </p:cNvPr>
            <p:cNvSpPr txBox="1"/>
            <p:nvPr/>
          </p:nvSpPr>
          <p:spPr>
            <a:xfrm>
              <a:off x="423165" y="280374"/>
              <a:ext cx="4698670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lvl="0">
                <a:defRPr/>
              </a:pPr>
              <a:r>
                <a:rPr lang="en-US" sz="3600" b="1" kern="0" dirty="0">
                  <a:solidFill>
                    <a:schemeClr val="bg1"/>
                  </a:solidFill>
                  <a:latin typeface="Century Gothic"/>
                </a:rPr>
                <a:t>DISTRIBUCIÓN DEL GASTO POR NIVEL MONTERREY</a:t>
              </a:r>
            </a:p>
          </p:txBody>
        </p:sp>
        <p:sp>
          <p:nvSpPr>
            <p:cNvPr id="9" name="Line 6">
              <a:extLst>
                <a:ext uri="{FF2B5EF4-FFF2-40B4-BE49-F238E27FC236}">
                  <a16:creationId xmlns:a16="http://schemas.microsoft.com/office/drawing/2014/main" id="{10C77A0D-FB79-4E12-B2EE-D616AB8BD2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165" y="992382"/>
              <a:ext cx="360000" cy="0"/>
            </a:xfrm>
            <a:prstGeom prst="line">
              <a:avLst/>
            </a:prstGeom>
            <a:noFill/>
            <a:ln w="28575" cap="rnd">
              <a:solidFill>
                <a:sysClr val="window" lastClr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423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n relacionada">
            <a:extLst>
              <a:ext uri="{FF2B5EF4-FFF2-40B4-BE49-F238E27FC236}">
                <a16:creationId xmlns:a16="http://schemas.microsoft.com/office/drawing/2014/main" id="{DE2CF70A-D512-41E7-B580-06BB289F8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12192000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71">
            <a:extLst>
              <a:ext uri="{FF2B5EF4-FFF2-40B4-BE49-F238E27FC236}">
                <a16:creationId xmlns:a16="http://schemas.microsoft.com/office/drawing/2014/main" id="{2A62FAAD-516D-48CA-BBD1-419D032462E8}"/>
              </a:ext>
            </a:extLst>
          </p:cNvPr>
          <p:cNvSpPr/>
          <p:nvPr/>
        </p:nvSpPr>
        <p:spPr>
          <a:xfrm>
            <a:off x="0" y="0"/>
            <a:ext cx="12192000" cy="1196752"/>
          </a:xfrm>
          <a:prstGeom prst="rect">
            <a:avLst/>
          </a:pr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52">
            <a:extLst>
              <a:ext uri="{FF2B5EF4-FFF2-40B4-BE49-F238E27FC236}">
                <a16:creationId xmlns:a16="http://schemas.microsoft.com/office/drawing/2014/main" id="{3C9B289D-9F59-406B-8E97-CF35BC59F1E2}"/>
              </a:ext>
            </a:extLst>
          </p:cNvPr>
          <p:cNvGrpSpPr/>
          <p:nvPr/>
        </p:nvGrpSpPr>
        <p:grpSpPr>
          <a:xfrm>
            <a:off x="477743" y="152078"/>
            <a:ext cx="11714257" cy="712008"/>
            <a:chOff x="423165" y="280374"/>
            <a:chExt cx="4698670" cy="712008"/>
          </a:xfrm>
        </p:grpSpPr>
        <p:sp>
          <p:nvSpPr>
            <p:cNvPr id="9" name="TextBox 53">
              <a:extLst>
                <a:ext uri="{FF2B5EF4-FFF2-40B4-BE49-F238E27FC236}">
                  <a16:creationId xmlns:a16="http://schemas.microsoft.com/office/drawing/2014/main" id="{CE390021-842E-4D10-B5ED-E645FC7337DB}"/>
                </a:ext>
              </a:extLst>
            </p:cNvPr>
            <p:cNvSpPr txBox="1"/>
            <p:nvPr/>
          </p:nvSpPr>
          <p:spPr>
            <a:xfrm>
              <a:off x="423165" y="280374"/>
              <a:ext cx="4698670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lvl="0">
                <a:defRPr/>
              </a:pPr>
              <a:r>
                <a:rPr lang="en-US" sz="3600" b="1" kern="0" dirty="0">
                  <a:solidFill>
                    <a:schemeClr val="bg1"/>
                  </a:solidFill>
                  <a:latin typeface="Century Gothic"/>
                </a:rPr>
                <a:t>PROMEDIO DE DORMITORIOS NUEVO LEÓN Y MTY</a:t>
              </a:r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421A6002-EB0D-4CEB-8307-C676BEA49A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165" y="992382"/>
              <a:ext cx="360000" cy="0"/>
            </a:xfrm>
            <a:prstGeom prst="line">
              <a:avLst/>
            </a:prstGeom>
            <a:noFill/>
            <a:ln w="28575" cap="rnd">
              <a:solidFill>
                <a:sysClr val="window" lastClr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743594F5-7FFF-4E4E-AC9E-D15DD08D7996}"/>
              </a:ext>
            </a:extLst>
          </p:cNvPr>
          <p:cNvGrpSpPr/>
          <p:nvPr/>
        </p:nvGrpSpPr>
        <p:grpSpPr>
          <a:xfrm>
            <a:off x="1271464" y="1701471"/>
            <a:ext cx="9505056" cy="4225263"/>
            <a:chOff x="1271464" y="1701471"/>
            <a:chExt cx="9505056" cy="4225263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C9B1139A-46B8-49C4-AA00-2103409F847A}"/>
                </a:ext>
              </a:extLst>
            </p:cNvPr>
            <p:cNvSpPr/>
            <p:nvPr/>
          </p:nvSpPr>
          <p:spPr>
            <a:xfrm>
              <a:off x="1271464" y="1701471"/>
              <a:ext cx="9505056" cy="4225263"/>
            </a:xfrm>
            <a:prstGeom prst="rect">
              <a:avLst/>
            </a:prstGeom>
            <a:solidFill>
              <a:srgbClr val="46ACA4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aphicFrame>
          <p:nvGraphicFramePr>
            <p:cNvPr id="11" name="Gráfico 10">
              <a:extLst>
                <a:ext uri="{FF2B5EF4-FFF2-40B4-BE49-F238E27FC236}">
                  <a16:creationId xmlns:a16="http://schemas.microsoft.com/office/drawing/2014/main" id="{EEF114C3-EEFD-4D2A-8F8A-0F13B496075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58585947"/>
                </p:ext>
              </p:extLst>
            </p:nvPr>
          </p:nvGraphicFramePr>
          <p:xfrm>
            <a:off x="1847528" y="1988840"/>
            <a:ext cx="8568952" cy="36724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13662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Resultado de imagen para ESTACIONAMIENTO">
            <a:extLst>
              <a:ext uri="{FF2B5EF4-FFF2-40B4-BE49-F238E27FC236}">
                <a16:creationId xmlns:a16="http://schemas.microsoft.com/office/drawing/2014/main" id="{337952EA-0E9A-441F-9240-CD9945C22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3"/>
            <a:ext cx="12192000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71">
            <a:extLst>
              <a:ext uri="{FF2B5EF4-FFF2-40B4-BE49-F238E27FC236}">
                <a16:creationId xmlns:a16="http://schemas.microsoft.com/office/drawing/2014/main" id="{602B1EC1-6AC7-4CD3-8D3F-3051F2ED2096}"/>
              </a:ext>
            </a:extLst>
          </p:cNvPr>
          <p:cNvSpPr/>
          <p:nvPr/>
        </p:nvSpPr>
        <p:spPr>
          <a:xfrm>
            <a:off x="0" y="0"/>
            <a:ext cx="12192000" cy="1196752"/>
          </a:xfrm>
          <a:prstGeom prst="rect">
            <a:avLst/>
          </a:pr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52">
            <a:extLst>
              <a:ext uri="{FF2B5EF4-FFF2-40B4-BE49-F238E27FC236}">
                <a16:creationId xmlns:a16="http://schemas.microsoft.com/office/drawing/2014/main" id="{B77121A0-16D7-4416-9905-B84C74041B30}"/>
              </a:ext>
            </a:extLst>
          </p:cNvPr>
          <p:cNvGrpSpPr/>
          <p:nvPr/>
        </p:nvGrpSpPr>
        <p:grpSpPr>
          <a:xfrm>
            <a:off x="477743" y="152078"/>
            <a:ext cx="11714257" cy="712008"/>
            <a:chOff x="423165" y="280374"/>
            <a:chExt cx="4698670" cy="712008"/>
          </a:xfrm>
        </p:grpSpPr>
        <p:sp>
          <p:nvSpPr>
            <p:cNvPr id="8" name="TextBox 53">
              <a:extLst>
                <a:ext uri="{FF2B5EF4-FFF2-40B4-BE49-F238E27FC236}">
                  <a16:creationId xmlns:a16="http://schemas.microsoft.com/office/drawing/2014/main" id="{B6255AED-CDD1-438A-9505-817F7C89C207}"/>
                </a:ext>
              </a:extLst>
            </p:cNvPr>
            <p:cNvSpPr txBox="1"/>
            <p:nvPr/>
          </p:nvSpPr>
          <p:spPr>
            <a:xfrm>
              <a:off x="423165" y="280374"/>
              <a:ext cx="4698670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lvl="0">
                <a:defRPr/>
              </a:pPr>
              <a:r>
                <a:rPr lang="en-US" sz="3600" b="1" kern="0" dirty="0">
                  <a:solidFill>
                    <a:schemeClr val="bg1"/>
                  </a:solidFill>
                  <a:latin typeface="Century Gothic"/>
                </a:rPr>
                <a:t>PROMEDIO DE AUTOS NUEVO LEÓN Y MTY</a:t>
              </a:r>
            </a:p>
          </p:txBody>
        </p:sp>
        <p:sp>
          <p:nvSpPr>
            <p:cNvPr id="9" name="Line 6">
              <a:extLst>
                <a:ext uri="{FF2B5EF4-FFF2-40B4-BE49-F238E27FC236}">
                  <a16:creationId xmlns:a16="http://schemas.microsoft.com/office/drawing/2014/main" id="{4361228E-802D-44CD-9D53-5D516DED51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165" y="992382"/>
              <a:ext cx="360000" cy="0"/>
            </a:xfrm>
            <a:prstGeom prst="line">
              <a:avLst/>
            </a:prstGeom>
            <a:noFill/>
            <a:ln w="28575" cap="rnd">
              <a:solidFill>
                <a:sysClr val="window" lastClr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90550134-9421-40F8-B886-DA4BC52D230B}"/>
              </a:ext>
            </a:extLst>
          </p:cNvPr>
          <p:cNvGrpSpPr/>
          <p:nvPr/>
        </p:nvGrpSpPr>
        <p:grpSpPr>
          <a:xfrm>
            <a:off x="1127448" y="1437175"/>
            <a:ext cx="9505056" cy="4320480"/>
            <a:chOff x="1127448" y="1437175"/>
            <a:chExt cx="9505056" cy="4320480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D503FECA-9188-4C38-A55A-00BD9FB18E57}"/>
                </a:ext>
              </a:extLst>
            </p:cNvPr>
            <p:cNvSpPr/>
            <p:nvPr/>
          </p:nvSpPr>
          <p:spPr>
            <a:xfrm>
              <a:off x="1127448" y="1484784"/>
              <a:ext cx="9505056" cy="4225263"/>
            </a:xfrm>
            <a:prstGeom prst="rect">
              <a:avLst/>
            </a:prstGeom>
            <a:solidFill>
              <a:srgbClr val="46ACA4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aphicFrame>
          <p:nvGraphicFramePr>
            <p:cNvPr id="11" name="Gráfico 10">
              <a:extLst>
                <a:ext uri="{FF2B5EF4-FFF2-40B4-BE49-F238E27FC236}">
                  <a16:creationId xmlns:a16="http://schemas.microsoft.com/office/drawing/2014/main" id="{DD3A7E0D-B1D8-407B-8D43-FFD04C62FB4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88694364"/>
                </p:ext>
              </p:extLst>
            </p:nvPr>
          </p:nvGraphicFramePr>
          <p:xfrm>
            <a:off x="1559496" y="1437175"/>
            <a:ext cx="8424936" cy="43204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60789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internet en casa">
            <a:extLst>
              <a:ext uri="{FF2B5EF4-FFF2-40B4-BE49-F238E27FC236}">
                <a16:creationId xmlns:a16="http://schemas.microsoft.com/office/drawing/2014/main" id="{3493CAF4-43B2-4757-A3A5-37F7FF5E1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12192000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71">
            <a:extLst>
              <a:ext uri="{FF2B5EF4-FFF2-40B4-BE49-F238E27FC236}">
                <a16:creationId xmlns:a16="http://schemas.microsoft.com/office/drawing/2014/main" id="{8015A1CA-8B2F-48DF-A56C-665C11B0A3C7}"/>
              </a:ext>
            </a:extLst>
          </p:cNvPr>
          <p:cNvSpPr/>
          <p:nvPr/>
        </p:nvSpPr>
        <p:spPr>
          <a:xfrm>
            <a:off x="0" y="0"/>
            <a:ext cx="12192000" cy="1196752"/>
          </a:xfrm>
          <a:prstGeom prst="rect">
            <a:avLst/>
          </a:pr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52">
            <a:extLst>
              <a:ext uri="{FF2B5EF4-FFF2-40B4-BE49-F238E27FC236}">
                <a16:creationId xmlns:a16="http://schemas.microsoft.com/office/drawing/2014/main" id="{B75E0EBC-1666-4BF7-8F58-4CA4819C526D}"/>
              </a:ext>
            </a:extLst>
          </p:cNvPr>
          <p:cNvGrpSpPr/>
          <p:nvPr/>
        </p:nvGrpSpPr>
        <p:grpSpPr>
          <a:xfrm>
            <a:off x="477743" y="152078"/>
            <a:ext cx="11714257" cy="712008"/>
            <a:chOff x="423165" y="280374"/>
            <a:chExt cx="4698670" cy="712008"/>
          </a:xfrm>
        </p:grpSpPr>
        <p:sp>
          <p:nvSpPr>
            <p:cNvPr id="8" name="TextBox 53">
              <a:extLst>
                <a:ext uri="{FF2B5EF4-FFF2-40B4-BE49-F238E27FC236}">
                  <a16:creationId xmlns:a16="http://schemas.microsoft.com/office/drawing/2014/main" id="{C9908AA9-6305-4AFD-A615-EFBDABB450BA}"/>
                </a:ext>
              </a:extLst>
            </p:cNvPr>
            <p:cNvSpPr txBox="1"/>
            <p:nvPr/>
          </p:nvSpPr>
          <p:spPr>
            <a:xfrm>
              <a:off x="423165" y="280374"/>
              <a:ext cx="4698670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lvl="0">
                <a:defRPr/>
              </a:pPr>
              <a:r>
                <a:rPr lang="en-US" sz="3600" b="1" kern="0" dirty="0">
                  <a:solidFill>
                    <a:schemeClr val="bg1"/>
                  </a:solidFill>
                  <a:latin typeface="Century Gothic"/>
                </a:rPr>
                <a:t>PORCENTAJE DE HOGARES CON INTERNET POR NIVEL</a:t>
              </a:r>
            </a:p>
          </p:txBody>
        </p:sp>
        <p:sp>
          <p:nvSpPr>
            <p:cNvPr id="9" name="Line 6">
              <a:extLst>
                <a:ext uri="{FF2B5EF4-FFF2-40B4-BE49-F238E27FC236}">
                  <a16:creationId xmlns:a16="http://schemas.microsoft.com/office/drawing/2014/main" id="{0A9D13E3-7910-4A6F-B99A-05F297F06C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165" y="992382"/>
              <a:ext cx="360000" cy="0"/>
            </a:xfrm>
            <a:prstGeom prst="line">
              <a:avLst/>
            </a:prstGeom>
            <a:noFill/>
            <a:ln w="28575" cap="rnd">
              <a:solidFill>
                <a:sysClr val="window" lastClr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B503995-CD50-42CE-A968-1E68DAE81E96}"/>
              </a:ext>
            </a:extLst>
          </p:cNvPr>
          <p:cNvSpPr/>
          <p:nvPr/>
        </p:nvSpPr>
        <p:spPr>
          <a:xfrm>
            <a:off x="1127448" y="1484784"/>
            <a:ext cx="9505056" cy="4225263"/>
          </a:xfrm>
          <a:prstGeom prst="rect">
            <a:avLst/>
          </a:prstGeom>
          <a:solidFill>
            <a:srgbClr val="46ACA4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D10B75BF-C33A-1D4C-B888-C1537D1344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0503690"/>
              </p:ext>
            </p:extLst>
          </p:nvPr>
        </p:nvGraphicFramePr>
        <p:xfrm>
          <a:off x="839416" y="1327164"/>
          <a:ext cx="9505056" cy="4281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7253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Graphic spid="5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2E5D5C0D-9A34-4734-9A65-C0DCED33A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12192000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71">
            <a:extLst>
              <a:ext uri="{FF2B5EF4-FFF2-40B4-BE49-F238E27FC236}">
                <a16:creationId xmlns:a16="http://schemas.microsoft.com/office/drawing/2014/main" id="{047948A1-7655-4F10-B3E7-E9072140587D}"/>
              </a:ext>
            </a:extLst>
          </p:cNvPr>
          <p:cNvSpPr/>
          <p:nvPr/>
        </p:nvSpPr>
        <p:spPr>
          <a:xfrm>
            <a:off x="0" y="0"/>
            <a:ext cx="12192000" cy="1196752"/>
          </a:xfrm>
          <a:prstGeom prst="rect">
            <a:avLst/>
          </a:pr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52">
            <a:extLst>
              <a:ext uri="{FF2B5EF4-FFF2-40B4-BE49-F238E27FC236}">
                <a16:creationId xmlns:a16="http://schemas.microsoft.com/office/drawing/2014/main" id="{A11D69B5-6959-4ED6-B2C6-CAC90EBCAD50}"/>
              </a:ext>
            </a:extLst>
          </p:cNvPr>
          <p:cNvGrpSpPr/>
          <p:nvPr/>
        </p:nvGrpSpPr>
        <p:grpSpPr>
          <a:xfrm>
            <a:off x="477743" y="152078"/>
            <a:ext cx="11714257" cy="712008"/>
            <a:chOff x="423165" y="280374"/>
            <a:chExt cx="4698670" cy="712008"/>
          </a:xfrm>
        </p:grpSpPr>
        <p:sp>
          <p:nvSpPr>
            <p:cNvPr id="8" name="TextBox 53">
              <a:extLst>
                <a:ext uri="{FF2B5EF4-FFF2-40B4-BE49-F238E27FC236}">
                  <a16:creationId xmlns:a16="http://schemas.microsoft.com/office/drawing/2014/main" id="{1C61D7B3-0220-4F55-8795-4BB267FF7E46}"/>
                </a:ext>
              </a:extLst>
            </p:cNvPr>
            <p:cNvSpPr txBox="1"/>
            <p:nvPr/>
          </p:nvSpPr>
          <p:spPr>
            <a:xfrm>
              <a:off x="423165" y="280374"/>
              <a:ext cx="4698670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lvl="0">
                <a:defRPr/>
              </a:pPr>
              <a:r>
                <a:rPr lang="en-US" sz="3600" b="1" kern="0" dirty="0">
                  <a:solidFill>
                    <a:schemeClr val="bg1"/>
                  </a:solidFill>
                  <a:latin typeface="Century Gothic"/>
                </a:rPr>
                <a:t>ESCOLARIDAD DEL JEFE DE HOGAR MONTERREY</a:t>
              </a:r>
            </a:p>
          </p:txBody>
        </p:sp>
        <p:sp>
          <p:nvSpPr>
            <p:cNvPr id="9" name="Line 6">
              <a:extLst>
                <a:ext uri="{FF2B5EF4-FFF2-40B4-BE49-F238E27FC236}">
                  <a16:creationId xmlns:a16="http://schemas.microsoft.com/office/drawing/2014/main" id="{2FDD69F9-0A19-4F66-A77B-285992D787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165" y="992382"/>
              <a:ext cx="360000" cy="0"/>
            </a:xfrm>
            <a:prstGeom prst="line">
              <a:avLst/>
            </a:prstGeom>
            <a:noFill/>
            <a:ln w="28575" cap="rnd">
              <a:solidFill>
                <a:sysClr val="window" lastClr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4DC63007-D56C-47B2-8F86-5F6C78CE88AD}"/>
              </a:ext>
            </a:extLst>
          </p:cNvPr>
          <p:cNvGrpSpPr/>
          <p:nvPr/>
        </p:nvGrpSpPr>
        <p:grpSpPr>
          <a:xfrm>
            <a:off x="815614" y="1022097"/>
            <a:ext cx="10536970" cy="5431239"/>
            <a:chOff x="815614" y="1596827"/>
            <a:chExt cx="10536970" cy="4464496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4D9282E9-1423-4461-B708-EF46CAEA010A}"/>
                </a:ext>
              </a:extLst>
            </p:cNvPr>
            <p:cNvSpPr/>
            <p:nvPr/>
          </p:nvSpPr>
          <p:spPr>
            <a:xfrm>
              <a:off x="815614" y="1836060"/>
              <a:ext cx="10536970" cy="4225263"/>
            </a:xfrm>
            <a:prstGeom prst="rect">
              <a:avLst/>
            </a:prstGeom>
            <a:solidFill>
              <a:srgbClr val="46ACA4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aphicFrame>
          <p:nvGraphicFramePr>
            <p:cNvPr id="6" name="Gráfico 5">
              <a:extLst>
                <a:ext uri="{FF2B5EF4-FFF2-40B4-BE49-F238E27FC236}">
                  <a16:creationId xmlns:a16="http://schemas.microsoft.com/office/drawing/2014/main" id="{B0116E2E-2CC6-8540-8798-87CA9A230B7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60701372"/>
                </p:ext>
              </p:extLst>
            </p:nvPr>
          </p:nvGraphicFramePr>
          <p:xfrm>
            <a:off x="947428" y="1596827"/>
            <a:ext cx="10297144" cy="44644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28158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para gente">
            <a:extLst>
              <a:ext uri="{FF2B5EF4-FFF2-40B4-BE49-F238E27FC236}">
                <a16:creationId xmlns:a16="http://schemas.microsoft.com/office/drawing/2014/main" id="{B7D69B4C-B15A-42F2-821E-0D8E00D06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3">
            <a:extLst>
              <a:ext uri="{FF2B5EF4-FFF2-40B4-BE49-F238E27FC236}">
                <a16:creationId xmlns:a16="http://schemas.microsoft.com/office/drawing/2014/main" id="{F8A32ACA-C986-4C10-ADBD-52B015B759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2" name="Group 7">
            <a:extLst>
              <a:ext uri="{FF2B5EF4-FFF2-40B4-BE49-F238E27FC236}">
                <a16:creationId xmlns:a16="http://schemas.microsoft.com/office/drawing/2014/main" id="{B01EB995-62A2-4CEF-A82C-9C9715BB24B1}"/>
              </a:ext>
            </a:extLst>
          </p:cNvPr>
          <p:cNvGrpSpPr/>
          <p:nvPr/>
        </p:nvGrpSpPr>
        <p:grpSpPr>
          <a:xfrm>
            <a:off x="2927649" y="188640"/>
            <a:ext cx="6336704" cy="6107616"/>
            <a:chOff x="3594403" y="926067"/>
            <a:chExt cx="5003195" cy="5005868"/>
          </a:xfrm>
        </p:grpSpPr>
        <p:grpSp>
          <p:nvGrpSpPr>
            <p:cNvPr id="43" name="Group 6">
              <a:extLst>
                <a:ext uri="{FF2B5EF4-FFF2-40B4-BE49-F238E27FC236}">
                  <a16:creationId xmlns:a16="http://schemas.microsoft.com/office/drawing/2014/main" id="{8A675A3B-CEB7-4A31-AC08-1107F588C8C6}"/>
                </a:ext>
              </a:extLst>
            </p:cNvPr>
            <p:cNvGrpSpPr/>
            <p:nvPr/>
          </p:nvGrpSpPr>
          <p:grpSpPr>
            <a:xfrm>
              <a:off x="3643002" y="2765237"/>
              <a:ext cx="4809866" cy="1103187"/>
              <a:chOff x="3857409" y="2765237"/>
              <a:chExt cx="4809866" cy="1103187"/>
            </a:xfrm>
          </p:grpSpPr>
          <p:sp>
            <p:nvSpPr>
              <p:cNvPr id="55" name="TextBox 1614">
                <a:extLst>
                  <a:ext uri="{FF2B5EF4-FFF2-40B4-BE49-F238E27FC236}">
                    <a16:creationId xmlns:a16="http://schemas.microsoft.com/office/drawing/2014/main" id="{97048A7D-1F37-4342-8843-D669645A0294}"/>
                  </a:ext>
                </a:extLst>
              </p:cNvPr>
              <p:cNvSpPr txBox="1"/>
              <p:nvPr/>
            </p:nvSpPr>
            <p:spPr>
              <a:xfrm>
                <a:off x="3857409" y="3187272"/>
                <a:ext cx="4809866" cy="4540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/>
                  </a:rPr>
                  <a:t>¡GRACIAS!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</a:endParaRPr>
              </a:p>
            </p:txBody>
          </p:sp>
          <p:cxnSp>
            <p:nvCxnSpPr>
              <p:cNvPr id="56" name="Straight Connector 1620">
                <a:extLst>
                  <a:ext uri="{FF2B5EF4-FFF2-40B4-BE49-F238E27FC236}">
                    <a16:creationId xmlns:a16="http://schemas.microsoft.com/office/drawing/2014/main" id="{626870A1-D52E-4BC0-A486-CDA54F90680F}"/>
                  </a:ext>
                </a:extLst>
              </p:cNvPr>
              <p:cNvCxnSpPr/>
              <p:nvPr/>
            </p:nvCxnSpPr>
            <p:spPr>
              <a:xfrm>
                <a:off x="4467320" y="3868424"/>
                <a:ext cx="3686175" cy="0"/>
              </a:xfrm>
              <a:prstGeom prst="line">
                <a:avLst/>
              </a:prstGeom>
              <a:noFill/>
              <a:ln w="38100">
                <a:solidFill>
                  <a:sysClr val="window" lastClr="FFFFFF"/>
                </a:solidFill>
              </a:ln>
            </p:spPr>
          </p:cxnSp>
          <p:grpSp>
            <p:nvGrpSpPr>
              <p:cNvPr id="57" name="Group 1641">
                <a:extLst>
                  <a:ext uri="{FF2B5EF4-FFF2-40B4-BE49-F238E27FC236}">
                    <a16:creationId xmlns:a16="http://schemas.microsoft.com/office/drawing/2014/main" id="{0289C1B2-FFE6-4C2D-ACD7-52FA2AF9DF58}"/>
                  </a:ext>
                </a:extLst>
              </p:cNvPr>
              <p:cNvGrpSpPr/>
              <p:nvPr/>
            </p:nvGrpSpPr>
            <p:grpSpPr>
              <a:xfrm>
                <a:off x="4467320" y="2765237"/>
                <a:ext cx="3686175" cy="127655"/>
                <a:chOff x="2896467" y="2952750"/>
                <a:chExt cx="3351068" cy="116050"/>
              </a:xfrm>
            </p:grpSpPr>
            <p:cxnSp>
              <p:nvCxnSpPr>
                <p:cNvPr id="58" name="Straight Connector 1619">
                  <a:extLst>
                    <a:ext uri="{FF2B5EF4-FFF2-40B4-BE49-F238E27FC236}">
                      <a16:creationId xmlns:a16="http://schemas.microsoft.com/office/drawing/2014/main" id="{564F8084-FF95-47AF-B41F-20E0D045F3D8}"/>
                    </a:ext>
                  </a:extLst>
                </p:cNvPr>
                <p:cNvCxnSpPr/>
                <p:nvPr/>
              </p:nvCxnSpPr>
              <p:spPr>
                <a:xfrm>
                  <a:off x="2896467" y="2952750"/>
                  <a:ext cx="3351068" cy="0"/>
                </a:xfrm>
                <a:prstGeom prst="line">
                  <a:avLst/>
                </a:prstGeom>
                <a:noFill/>
                <a:ln w="38100">
                  <a:solidFill>
                    <a:sysClr val="window" lastClr="FFFFFF"/>
                  </a:solidFill>
                </a:ln>
              </p:spPr>
            </p:cxnSp>
            <p:grpSp>
              <p:nvGrpSpPr>
                <p:cNvPr id="61" name="Group 1639">
                  <a:extLst>
                    <a:ext uri="{FF2B5EF4-FFF2-40B4-BE49-F238E27FC236}">
                      <a16:creationId xmlns:a16="http://schemas.microsoft.com/office/drawing/2014/main" id="{7B6AAD5E-ECAE-4F93-BD94-D03D9EA626B9}"/>
                    </a:ext>
                  </a:extLst>
                </p:cNvPr>
                <p:cNvGrpSpPr/>
                <p:nvPr/>
              </p:nvGrpSpPr>
              <p:grpSpPr>
                <a:xfrm>
                  <a:off x="4484592" y="2999703"/>
                  <a:ext cx="174816" cy="69097"/>
                  <a:chOff x="9736138" y="2540000"/>
                  <a:chExt cx="803275" cy="349250"/>
                </a:xfrm>
                <a:gradFill>
                  <a:gsLst>
                    <a:gs pos="0">
                      <a:srgbClr val="2C709D"/>
                    </a:gs>
                    <a:gs pos="100000">
                      <a:srgbClr val="75D9B5">
                        <a:lumMod val="75000"/>
                      </a:srgbClr>
                    </a:gs>
                  </a:gsLst>
                  <a:lin ang="2700000" scaled="0"/>
                </a:gradFill>
              </p:grpSpPr>
              <p:sp>
                <p:nvSpPr>
                  <p:cNvPr id="63" name="Freeform 18">
                    <a:extLst>
                      <a:ext uri="{FF2B5EF4-FFF2-40B4-BE49-F238E27FC236}">
                        <a16:creationId xmlns:a16="http://schemas.microsoft.com/office/drawing/2014/main" id="{12E2179B-CE0A-4A7E-8EA7-6CA99028D4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36138" y="2835275"/>
                    <a:ext cx="803275" cy="53975"/>
                  </a:xfrm>
                  <a:custGeom>
                    <a:avLst/>
                    <a:gdLst>
                      <a:gd name="T0" fmla="*/ 205 w 212"/>
                      <a:gd name="T1" fmla="*/ 14 h 14"/>
                      <a:gd name="T2" fmla="*/ 7 w 212"/>
                      <a:gd name="T3" fmla="*/ 14 h 14"/>
                      <a:gd name="T4" fmla="*/ 0 w 212"/>
                      <a:gd name="T5" fmla="*/ 7 h 14"/>
                      <a:gd name="T6" fmla="*/ 7 w 212"/>
                      <a:gd name="T7" fmla="*/ 0 h 14"/>
                      <a:gd name="T8" fmla="*/ 205 w 212"/>
                      <a:gd name="T9" fmla="*/ 0 h 14"/>
                      <a:gd name="T10" fmla="*/ 212 w 212"/>
                      <a:gd name="T11" fmla="*/ 7 h 14"/>
                      <a:gd name="T12" fmla="*/ 205 w 212"/>
                      <a:gd name="T13" fmla="*/ 14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2" h="14">
                        <a:moveTo>
                          <a:pt x="205" y="14"/>
                        </a:moveTo>
                        <a:cubicBezTo>
                          <a:pt x="7" y="14"/>
                          <a:pt x="7" y="14"/>
                          <a:pt x="7" y="14"/>
                        </a:cubicBezTo>
                        <a:cubicBezTo>
                          <a:pt x="4" y="14"/>
                          <a:pt x="0" y="11"/>
                          <a:pt x="0" y="7"/>
                        </a:cubicBezTo>
                        <a:cubicBezTo>
                          <a:pt x="0" y="3"/>
                          <a:pt x="4" y="0"/>
                          <a:pt x="7" y="0"/>
                        </a:cubicBezTo>
                        <a:cubicBezTo>
                          <a:pt x="205" y="0"/>
                          <a:pt x="205" y="0"/>
                          <a:pt x="205" y="0"/>
                        </a:cubicBezTo>
                        <a:cubicBezTo>
                          <a:pt x="208" y="0"/>
                          <a:pt x="212" y="3"/>
                          <a:pt x="212" y="7"/>
                        </a:cubicBezTo>
                        <a:cubicBezTo>
                          <a:pt x="212" y="11"/>
                          <a:pt x="208" y="14"/>
                          <a:pt x="205" y="14"/>
                        </a:cubicBezTo>
                        <a:close/>
                      </a:path>
                    </a:pathLst>
                  </a:cu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Oval 21">
                    <a:extLst>
                      <a:ext uri="{FF2B5EF4-FFF2-40B4-BE49-F238E27FC236}">
                        <a16:creationId xmlns:a16="http://schemas.microsoft.com/office/drawing/2014/main" id="{13CF56AD-8B73-4044-BE31-2602BA5FF6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085388" y="2540000"/>
                    <a:ext cx="104775" cy="106363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5" name="Group 4">
              <a:extLst>
                <a:ext uri="{FF2B5EF4-FFF2-40B4-BE49-F238E27FC236}">
                  <a16:creationId xmlns:a16="http://schemas.microsoft.com/office/drawing/2014/main" id="{0FF2D739-E7E7-4630-ABC5-A616EDA6754C}"/>
                </a:ext>
              </a:extLst>
            </p:cNvPr>
            <p:cNvGrpSpPr/>
            <p:nvPr/>
          </p:nvGrpSpPr>
          <p:grpSpPr>
            <a:xfrm>
              <a:off x="3594403" y="926067"/>
              <a:ext cx="5003195" cy="5005868"/>
              <a:chOff x="3344244" y="675774"/>
              <a:chExt cx="5503515" cy="5506455"/>
            </a:xfrm>
          </p:grpSpPr>
          <p:sp>
            <p:nvSpPr>
              <p:cNvPr id="46" name="Freeform 13">
                <a:extLst>
                  <a:ext uri="{FF2B5EF4-FFF2-40B4-BE49-F238E27FC236}">
                    <a16:creationId xmlns:a16="http://schemas.microsoft.com/office/drawing/2014/main" id="{9A12B895-3338-4689-BF7B-540AEEBFA0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7704" y="675774"/>
                <a:ext cx="5450055" cy="5450054"/>
              </a:xfrm>
              <a:custGeom>
                <a:avLst/>
                <a:gdLst>
                  <a:gd name="T0" fmla="*/ 141 w 2349"/>
                  <a:gd name="T1" fmla="*/ 1431 h 2349"/>
                  <a:gd name="T2" fmla="*/ 141 w 2349"/>
                  <a:gd name="T3" fmla="*/ 918 h 2349"/>
                  <a:gd name="T4" fmla="*/ 918 w 2349"/>
                  <a:gd name="T5" fmla="*/ 141 h 2349"/>
                  <a:gd name="T6" fmla="*/ 1431 w 2349"/>
                  <a:gd name="T7" fmla="*/ 141 h 2349"/>
                  <a:gd name="T8" fmla="*/ 2208 w 2349"/>
                  <a:gd name="T9" fmla="*/ 918 h 2349"/>
                  <a:gd name="T10" fmla="*/ 2208 w 2349"/>
                  <a:gd name="T11" fmla="*/ 1431 h 2349"/>
                  <a:gd name="T12" fmla="*/ 1431 w 2349"/>
                  <a:gd name="T13" fmla="*/ 2208 h 2349"/>
                  <a:gd name="T14" fmla="*/ 918 w 2349"/>
                  <a:gd name="T15" fmla="*/ 2208 h 2349"/>
                  <a:gd name="T16" fmla="*/ 141 w 2349"/>
                  <a:gd name="T17" fmla="*/ 1431 h 2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49" h="2349">
                    <a:moveTo>
                      <a:pt x="141" y="1431"/>
                    </a:moveTo>
                    <a:cubicBezTo>
                      <a:pt x="0" y="1290"/>
                      <a:pt x="0" y="1059"/>
                      <a:pt x="141" y="918"/>
                    </a:cubicBezTo>
                    <a:cubicBezTo>
                      <a:pt x="918" y="141"/>
                      <a:pt x="918" y="141"/>
                      <a:pt x="918" y="141"/>
                    </a:cubicBezTo>
                    <a:cubicBezTo>
                      <a:pt x="1059" y="0"/>
                      <a:pt x="1290" y="0"/>
                      <a:pt x="1431" y="141"/>
                    </a:cubicBezTo>
                    <a:cubicBezTo>
                      <a:pt x="2208" y="918"/>
                      <a:pt x="2208" y="918"/>
                      <a:pt x="2208" y="918"/>
                    </a:cubicBezTo>
                    <a:cubicBezTo>
                      <a:pt x="2349" y="1059"/>
                      <a:pt x="2349" y="1290"/>
                      <a:pt x="2208" y="1431"/>
                    </a:cubicBezTo>
                    <a:cubicBezTo>
                      <a:pt x="1431" y="2208"/>
                      <a:pt x="1431" y="2208"/>
                      <a:pt x="1431" y="2208"/>
                    </a:cubicBezTo>
                    <a:cubicBezTo>
                      <a:pt x="1290" y="2349"/>
                      <a:pt x="1059" y="2349"/>
                      <a:pt x="918" y="2208"/>
                    </a:cubicBezTo>
                    <a:lnTo>
                      <a:pt x="141" y="1431"/>
                    </a:lnTo>
                    <a:close/>
                  </a:path>
                </a:pathLst>
              </a:custGeom>
              <a:noFill/>
              <a:ln w="38100">
                <a:solidFill>
                  <a:sysClr val="window" lastClr="FFFFFF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47" name="Group 1665">
                <a:extLst>
                  <a:ext uri="{FF2B5EF4-FFF2-40B4-BE49-F238E27FC236}">
                    <a16:creationId xmlns:a16="http://schemas.microsoft.com/office/drawing/2014/main" id="{49716F31-9762-4105-BE19-3931B18601FD}"/>
                  </a:ext>
                </a:extLst>
              </p:cNvPr>
              <p:cNvGrpSpPr/>
              <p:nvPr/>
            </p:nvGrpSpPr>
            <p:grpSpPr>
              <a:xfrm>
                <a:off x="3344244" y="715417"/>
                <a:ext cx="5503514" cy="5466812"/>
                <a:chOff x="142876" y="995363"/>
                <a:chExt cx="5370512" cy="5367338"/>
              </a:xfrm>
              <a:solidFill>
                <a:sysClr val="window" lastClr="FFFFFF">
                  <a:alpha val="60000"/>
                </a:sysClr>
              </a:solidFill>
            </p:grpSpPr>
            <p:sp>
              <p:nvSpPr>
                <p:cNvPr id="48" name="Freeform 25">
                  <a:extLst>
                    <a:ext uri="{FF2B5EF4-FFF2-40B4-BE49-F238E27FC236}">
                      <a16:creationId xmlns:a16="http://schemas.microsoft.com/office/drawing/2014/main" id="{9A961256-0336-4DB6-B03E-1F4423A48E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4051" y="4367213"/>
                  <a:ext cx="1825625" cy="1995488"/>
                </a:xfrm>
                <a:custGeom>
                  <a:avLst/>
                  <a:gdLst>
                    <a:gd name="T0" fmla="*/ 0 w 486"/>
                    <a:gd name="T1" fmla="*/ 0 h 531"/>
                    <a:gd name="T2" fmla="*/ 88 w 486"/>
                    <a:gd name="T3" fmla="*/ 326 h 531"/>
                    <a:gd name="T4" fmla="*/ 383 w 486"/>
                    <a:gd name="T5" fmla="*/ 496 h 531"/>
                    <a:gd name="T6" fmla="*/ 486 w 486"/>
                    <a:gd name="T7" fmla="*/ 469 h 531"/>
                    <a:gd name="T8" fmla="*/ 427 w 486"/>
                    <a:gd name="T9" fmla="*/ 427 h 531"/>
                    <a:gd name="T10" fmla="*/ 0 w 486"/>
                    <a:gd name="T11" fmla="*/ 0 h 5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86" h="531">
                      <a:moveTo>
                        <a:pt x="0" y="0"/>
                      </a:moveTo>
                      <a:cubicBezTo>
                        <a:pt x="88" y="326"/>
                        <a:pt x="88" y="326"/>
                        <a:pt x="88" y="326"/>
                      </a:cubicBezTo>
                      <a:cubicBezTo>
                        <a:pt x="122" y="454"/>
                        <a:pt x="255" y="531"/>
                        <a:pt x="383" y="496"/>
                      </a:cubicBezTo>
                      <a:cubicBezTo>
                        <a:pt x="383" y="496"/>
                        <a:pt x="383" y="496"/>
                        <a:pt x="486" y="469"/>
                      </a:cubicBezTo>
                      <a:cubicBezTo>
                        <a:pt x="465" y="458"/>
                        <a:pt x="445" y="444"/>
                        <a:pt x="427" y="427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938" cap="flat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" name="Freeform 26">
                  <a:extLst>
                    <a:ext uri="{FF2B5EF4-FFF2-40B4-BE49-F238E27FC236}">
                      <a16:creationId xmlns:a16="http://schemas.microsoft.com/office/drawing/2014/main" id="{61041CF4-0B70-4A20-9CE8-24C7122A05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4701" y="995363"/>
                  <a:ext cx="1638300" cy="1812925"/>
                </a:xfrm>
                <a:custGeom>
                  <a:avLst/>
                  <a:gdLst>
                    <a:gd name="T0" fmla="*/ 436 w 436"/>
                    <a:gd name="T1" fmla="*/ 482 h 482"/>
                    <a:gd name="T2" fmla="*/ 361 w 436"/>
                    <a:gd name="T3" fmla="*/ 204 h 482"/>
                    <a:gd name="T4" fmla="*/ 66 w 436"/>
                    <a:gd name="T5" fmla="*/ 34 h 482"/>
                    <a:gd name="T6" fmla="*/ 0 w 436"/>
                    <a:gd name="T7" fmla="*/ 52 h 482"/>
                    <a:gd name="T8" fmla="*/ 29 w 436"/>
                    <a:gd name="T9" fmla="*/ 76 h 482"/>
                    <a:gd name="T10" fmla="*/ 436 w 436"/>
                    <a:gd name="T11" fmla="*/ 482 h 4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6" h="482">
                      <a:moveTo>
                        <a:pt x="436" y="482"/>
                      </a:moveTo>
                      <a:cubicBezTo>
                        <a:pt x="415" y="405"/>
                        <a:pt x="390" y="313"/>
                        <a:pt x="361" y="204"/>
                      </a:cubicBezTo>
                      <a:cubicBezTo>
                        <a:pt x="327" y="76"/>
                        <a:pt x="194" y="0"/>
                        <a:pt x="66" y="34"/>
                      </a:cubicBezTo>
                      <a:cubicBezTo>
                        <a:pt x="66" y="34"/>
                        <a:pt x="66" y="34"/>
                        <a:pt x="0" y="52"/>
                      </a:cubicBezTo>
                      <a:cubicBezTo>
                        <a:pt x="10" y="59"/>
                        <a:pt x="20" y="67"/>
                        <a:pt x="29" y="76"/>
                      </a:cubicBezTo>
                      <a:cubicBezTo>
                        <a:pt x="259" y="305"/>
                        <a:pt x="376" y="423"/>
                        <a:pt x="436" y="482"/>
                      </a:cubicBezTo>
                      <a:close/>
                    </a:path>
                  </a:pathLst>
                </a:custGeom>
                <a:grpFill/>
                <a:ln w="7938" cap="flat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" name="Freeform 27">
                  <a:extLst>
                    <a:ext uri="{FF2B5EF4-FFF2-40B4-BE49-F238E27FC236}">
                      <a16:creationId xmlns:a16="http://schemas.microsoft.com/office/drawing/2014/main" id="{10C6DB24-77A0-44D2-A627-5329634FD1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2876" y="1541463"/>
                  <a:ext cx="1855788" cy="1698625"/>
                </a:xfrm>
                <a:custGeom>
                  <a:avLst/>
                  <a:gdLst>
                    <a:gd name="T0" fmla="*/ 494 w 494"/>
                    <a:gd name="T1" fmla="*/ 0 h 452"/>
                    <a:gd name="T2" fmla="*/ 205 w 494"/>
                    <a:gd name="T3" fmla="*/ 78 h 452"/>
                    <a:gd name="T4" fmla="*/ 35 w 494"/>
                    <a:gd name="T5" fmla="*/ 373 h 452"/>
                    <a:gd name="T6" fmla="*/ 56 w 494"/>
                    <a:gd name="T7" fmla="*/ 452 h 452"/>
                    <a:gd name="T8" fmla="*/ 94 w 494"/>
                    <a:gd name="T9" fmla="*/ 400 h 452"/>
                    <a:gd name="T10" fmla="*/ 494 w 494"/>
                    <a:gd name="T11" fmla="*/ 0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4" h="452">
                      <a:moveTo>
                        <a:pt x="494" y="0"/>
                      </a:moveTo>
                      <a:cubicBezTo>
                        <a:pt x="414" y="22"/>
                        <a:pt x="319" y="47"/>
                        <a:pt x="205" y="78"/>
                      </a:cubicBezTo>
                      <a:cubicBezTo>
                        <a:pt x="77" y="112"/>
                        <a:pt x="0" y="245"/>
                        <a:pt x="35" y="373"/>
                      </a:cubicBezTo>
                      <a:cubicBezTo>
                        <a:pt x="56" y="452"/>
                        <a:pt x="56" y="452"/>
                        <a:pt x="56" y="452"/>
                      </a:cubicBezTo>
                      <a:cubicBezTo>
                        <a:pt x="66" y="433"/>
                        <a:pt x="79" y="416"/>
                        <a:pt x="94" y="400"/>
                      </a:cubicBezTo>
                      <a:cubicBezTo>
                        <a:pt x="315" y="179"/>
                        <a:pt x="432" y="62"/>
                        <a:pt x="494" y="0"/>
                      </a:cubicBezTo>
                      <a:close/>
                    </a:path>
                  </a:pathLst>
                </a:custGeom>
                <a:grpFill/>
                <a:ln w="7938" cap="flat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" name="Freeform 28">
                  <a:extLst>
                    <a:ext uri="{FF2B5EF4-FFF2-40B4-BE49-F238E27FC236}">
                      <a16:creationId xmlns:a16="http://schemas.microsoft.com/office/drawing/2014/main" id="{C76283DC-EFB7-4530-9D28-43686365AD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4413" y="4078288"/>
                  <a:ext cx="1958975" cy="1762125"/>
                </a:xfrm>
                <a:custGeom>
                  <a:avLst/>
                  <a:gdLst>
                    <a:gd name="T0" fmla="*/ 462 w 521"/>
                    <a:gd name="T1" fmla="*/ 0 h 469"/>
                    <a:gd name="T2" fmla="*/ 434 w 521"/>
                    <a:gd name="T3" fmla="*/ 35 h 469"/>
                    <a:gd name="T4" fmla="*/ 0 w 521"/>
                    <a:gd name="T5" fmla="*/ 469 h 469"/>
                    <a:gd name="T6" fmla="*/ 316 w 521"/>
                    <a:gd name="T7" fmla="*/ 384 h 469"/>
                    <a:gd name="T8" fmla="*/ 486 w 521"/>
                    <a:gd name="T9" fmla="*/ 89 h 469"/>
                    <a:gd name="T10" fmla="*/ 462 w 521"/>
                    <a:gd name="T11" fmla="*/ 0 h 4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21" h="469">
                      <a:moveTo>
                        <a:pt x="462" y="0"/>
                      </a:moveTo>
                      <a:cubicBezTo>
                        <a:pt x="454" y="12"/>
                        <a:pt x="445" y="24"/>
                        <a:pt x="434" y="35"/>
                      </a:cubicBezTo>
                      <a:cubicBezTo>
                        <a:pt x="162" y="307"/>
                        <a:pt x="48" y="421"/>
                        <a:pt x="0" y="469"/>
                      </a:cubicBezTo>
                      <a:cubicBezTo>
                        <a:pt x="85" y="446"/>
                        <a:pt x="189" y="418"/>
                        <a:pt x="316" y="384"/>
                      </a:cubicBezTo>
                      <a:cubicBezTo>
                        <a:pt x="444" y="350"/>
                        <a:pt x="521" y="217"/>
                        <a:pt x="486" y="89"/>
                      </a:cubicBezTo>
                      <a:cubicBezTo>
                        <a:pt x="486" y="89"/>
                        <a:pt x="486" y="89"/>
                        <a:pt x="462" y="0"/>
                      </a:cubicBezTo>
                      <a:close/>
                    </a:path>
                  </a:pathLst>
                </a:custGeom>
                <a:grpFill/>
                <a:ln w="7938" cap="flat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  <p:grpSp>
        <p:nvGrpSpPr>
          <p:cNvPr id="67" name="Group 10">
            <a:extLst>
              <a:ext uri="{FF2B5EF4-FFF2-40B4-BE49-F238E27FC236}">
                <a16:creationId xmlns:a16="http://schemas.microsoft.com/office/drawing/2014/main" id="{6F6D1632-D7A3-4987-9F18-5249B4FECEB3}"/>
              </a:ext>
            </a:extLst>
          </p:cNvPr>
          <p:cNvGrpSpPr/>
          <p:nvPr/>
        </p:nvGrpSpPr>
        <p:grpSpPr>
          <a:xfrm>
            <a:off x="0" y="0"/>
            <a:ext cx="12192000" cy="2892893"/>
            <a:chOff x="0" y="0"/>
            <a:chExt cx="12192000" cy="2892893"/>
          </a:xfrm>
        </p:grpSpPr>
        <p:cxnSp>
          <p:nvCxnSpPr>
            <p:cNvPr id="68" name="Straight Connector 1673">
              <a:extLst>
                <a:ext uri="{FF2B5EF4-FFF2-40B4-BE49-F238E27FC236}">
                  <a16:creationId xmlns:a16="http://schemas.microsoft.com/office/drawing/2014/main" id="{CF21ADF9-888F-4D59-B235-D69EC5F09C33}"/>
                </a:ext>
              </a:extLst>
            </p:cNvPr>
            <p:cNvCxnSpPr/>
            <p:nvPr/>
          </p:nvCxnSpPr>
          <p:spPr>
            <a:xfrm flipV="1">
              <a:off x="0" y="0"/>
              <a:ext cx="3120943" cy="289289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69" name="Straight Connector 41">
              <a:extLst>
                <a:ext uri="{FF2B5EF4-FFF2-40B4-BE49-F238E27FC236}">
                  <a16:creationId xmlns:a16="http://schemas.microsoft.com/office/drawing/2014/main" id="{BE5CDE56-1C25-4D54-A128-6FCE91F69AC6}"/>
                </a:ext>
              </a:extLst>
            </p:cNvPr>
            <p:cNvCxnSpPr/>
            <p:nvPr/>
          </p:nvCxnSpPr>
          <p:spPr>
            <a:xfrm flipH="1" flipV="1">
              <a:off x="9071057" y="0"/>
              <a:ext cx="3120943" cy="289289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grpSp>
        <p:nvGrpSpPr>
          <p:cNvPr id="70" name="Group 43">
            <a:extLst>
              <a:ext uri="{FF2B5EF4-FFF2-40B4-BE49-F238E27FC236}">
                <a16:creationId xmlns:a16="http://schemas.microsoft.com/office/drawing/2014/main" id="{BA5C219A-D75C-4D55-B389-FB4F7591E11A}"/>
              </a:ext>
            </a:extLst>
          </p:cNvPr>
          <p:cNvGrpSpPr/>
          <p:nvPr/>
        </p:nvGrpSpPr>
        <p:grpSpPr>
          <a:xfrm flipV="1">
            <a:off x="0" y="3965107"/>
            <a:ext cx="12192000" cy="2892893"/>
            <a:chOff x="0" y="0"/>
            <a:chExt cx="12192000" cy="2892893"/>
          </a:xfrm>
        </p:grpSpPr>
        <p:cxnSp>
          <p:nvCxnSpPr>
            <p:cNvPr id="71" name="Straight Connector 44">
              <a:extLst>
                <a:ext uri="{FF2B5EF4-FFF2-40B4-BE49-F238E27FC236}">
                  <a16:creationId xmlns:a16="http://schemas.microsoft.com/office/drawing/2014/main" id="{4637C8B0-D412-4E7F-831D-DBD36F6BF37E}"/>
                </a:ext>
              </a:extLst>
            </p:cNvPr>
            <p:cNvCxnSpPr/>
            <p:nvPr/>
          </p:nvCxnSpPr>
          <p:spPr>
            <a:xfrm flipV="1">
              <a:off x="0" y="0"/>
              <a:ext cx="3120943" cy="289289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72" name="Straight Connector 45">
              <a:extLst>
                <a:ext uri="{FF2B5EF4-FFF2-40B4-BE49-F238E27FC236}">
                  <a16:creationId xmlns:a16="http://schemas.microsoft.com/office/drawing/2014/main" id="{6E3480F3-95E5-4D2E-93F1-F465C2DAF536}"/>
                </a:ext>
              </a:extLst>
            </p:cNvPr>
            <p:cNvCxnSpPr/>
            <p:nvPr/>
          </p:nvCxnSpPr>
          <p:spPr>
            <a:xfrm flipH="1" flipV="1">
              <a:off x="9071057" y="0"/>
              <a:ext cx="3120943" cy="289289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pic>
        <p:nvPicPr>
          <p:cNvPr id="74" name="Imagen 73" descr="Logo con Aire.jpg">
            <a:extLst>
              <a:ext uri="{FF2B5EF4-FFF2-40B4-BE49-F238E27FC236}">
                <a16:creationId xmlns:a16="http://schemas.microsoft.com/office/drawing/2014/main" id="{CF1A9B84-ECE4-47D1-88E6-C08DC1D63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264" y="5884047"/>
            <a:ext cx="800863" cy="824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" name="Picture 2" descr="http://nse.amai.org/wp-content/themes/fractalia/images/logo.png">
            <a:extLst>
              <a:ext uri="{FF2B5EF4-FFF2-40B4-BE49-F238E27FC236}">
                <a16:creationId xmlns:a16="http://schemas.microsoft.com/office/drawing/2014/main" id="{A84680B7-87F1-4A3E-8E14-8EBF95C90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90" y="6165539"/>
            <a:ext cx="1343025" cy="54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6140937-56B8-354A-A39C-22D0F8097FF7}"/>
              </a:ext>
            </a:extLst>
          </p:cNvPr>
          <p:cNvSpPr txBox="1"/>
          <p:nvPr/>
        </p:nvSpPr>
        <p:spPr>
          <a:xfrm>
            <a:off x="3120943" y="4005064"/>
            <a:ext cx="6143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1"/>
                </a:solidFill>
              </a:rPr>
              <a:t>Consultas y dudas:</a:t>
            </a:r>
          </a:p>
          <a:p>
            <a:pPr algn="ctr"/>
            <a:r>
              <a:rPr lang="es-MX" sz="2400" dirty="0">
                <a:solidFill>
                  <a:schemeClr val="bg1"/>
                </a:solidFill>
              </a:rPr>
              <a:t>http://www.amai.org/nse/</a:t>
            </a:r>
          </a:p>
          <a:p>
            <a:pPr algn="ctr"/>
            <a:r>
              <a:rPr lang="es-MX" sz="2400" dirty="0">
                <a:solidFill>
                  <a:schemeClr val="bg1"/>
                </a:solidFill>
              </a:rPr>
              <a:t> amai@amai.org</a:t>
            </a:r>
          </a:p>
        </p:txBody>
      </p:sp>
    </p:spTree>
    <p:extLst>
      <p:ext uri="{BB962C8B-B14F-4D97-AF65-F5344CB8AC3E}">
        <p14:creationId xmlns:p14="http://schemas.microsoft.com/office/powerpoint/2010/main" val="1656005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44">
            <a:extLst>
              <a:ext uri="{FF2B5EF4-FFF2-40B4-BE49-F238E27FC236}">
                <a16:creationId xmlns:a16="http://schemas.microsoft.com/office/drawing/2014/main" id="{31607A2F-F635-481B-A3DD-E93014DE90D1}"/>
              </a:ext>
            </a:extLst>
          </p:cNvPr>
          <p:cNvSpPr/>
          <p:nvPr/>
        </p:nvSpPr>
        <p:spPr>
          <a:xfrm>
            <a:off x="0" y="2665102"/>
            <a:ext cx="6084000" cy="4192897"/>
          </a:xfrm>
          <a:prstGeom prst="rect">
            <a:avLst/>
          </a:pr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99">
            <a:extLst>
              <a:ext uri="{FF2B5EF4-FFF2-40B4-BE49-F238E27FC236}">
                <a16:creationId xmlns:a16="http://schemas.microsoft.com/office/drawing/2014/main" id="{3FD04105-027D-4C43-9621-52168FD68A35}"/>
              </a:ext>
            </a:extLst>
          </p:cNvPr>
          <p:cNvSpPr txBox="1"/>
          <p:nvPr/>
        </p:nvSpPr>
        <p:spPr>
          <a:xfrm>
            <a:off x="532023" y="3226179"/>
            <a:ext cx="5114608" cy="61555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ES_tradnl" sz="2000" kern="0" dirty="0">
                <a:solidFill>
                  <a:schemeClr val="bg1"/>
                </a:solidFill>
              </a:rPr>
              <a:t>La clasificación del NSE utiliza como unidad de </a:t>
            </a:r>
            <a:r>
              <a:rPr lang="es-MX" sz="2000" kern="0" dirty="0" err="1">
                <a:solidFill>
                  <a:schemeClr val="bg1"/>
                </a:solidFill>
              </a:rPr>
              <a:t>an</a:t>
            </a:r>
            <a:r>
              <a:rPr lang="es-ES" sz="2000" kern="0" dirty="0" err="1">
                <a:solidFill>
                  <a:schemeClr val="bg1"/>
                </a:solidFill>
              </a:rPr>
              <a:t>álisis</a:t>
            </a:r>
            <a:r>
              <a:rPr lang="es-ES" sz="2000" kern="0" dirty="0">
                <a:solidFill>
                  <a:schemeClr val="bg1"/>
                </a:solidFill>
              </a:rPr>
              <a:t> al hogar</a:t>
            </a:r>
          </a:p>
        </p:txBody>
      </p:sp>
      <p:grpSp>
        <p:nvGrpSpPr>
          <p:cNvPr id="52" name="Group 100">
            <a:extLst>
              <a:ext uri="{FF2B5EF4-FFF2-40B4-BE49-F238E27FC236}">
                <a16:creationId xmlns:a16="http://schemas.microsoft.com/office/drawing/2014/main" id="{911F719E-0FE7-41EE-934B-9809ADF238A5}"/>
              </a:ext>
            </a:extLst>
          </p:cNvPr>
          <p:cNvGrpSpPr/>
          <p:nvPr/>
        </p:nvGrpSpPr>
        <p:grpSpPr>
          <a:xfrm>
            <a:off x="521378" y="-38877"/>
            <a:ext cx="4465060" cy="1846659"/>
            <a:chOff x="423165" y="-365957"/>
            <a:chExt cx="3621924" cy="1846659"/>
          </a:xfrm>
        </p:grpSpPr>
        <p:sp>
          <p:nvSpPr>
            <p:cNvPr id="53" name="TextBox 101">
              <a:extLst>
                <a:ext uri="{FF2B5EF4-FFF2-40B4-BE49-F238E27FC236}">
                  <a16:creationId xmlns:a16="http://schemas.microsoft.com/office/drawing/2014/main" id="{01DB5454-28F6-4F4B-89FE-C27113909FCB}"/>
                </a:ext>
              </a:extLst>
            </p:cNvPr>
            <p:cNvSpPr txBox="1"/>
            <p:nvPr/>
          </p:nvSpPr>
          <p:spPr>
            <a:xfrm>
              <a:off x="423165" y="-365957"/>
              <a:ext cx="3621924" cy="184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/>
                </a:rPr>
                <a:t>ASPECTOS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/>
                </a:rPr>
                <a:t>CONCEPTUALES</a:t>
              </a:r>
            </a:p>
          </p:txBody>
        </p:sp>
        <p:sp>
          <p:nvSpPr>
            <p:cNvPr id="54" name="Line 6">
              <a:extLst>
                <a:ext uri="{FF2B5EF4-FFF2-40B4-BE49-F238E27FC236}">
                  <a16:creationId xmlns:a16="http://schemas.microsoft.com/office/drawing/2014/main" id="{C2CCFCC9-4C90-4ADE-9C61-189DDFA54B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800" y="1344439"/>
              <a:ext cx="360000" cy="0"/>
            </a:xfrm>
            <a:prstGeom prst="line">
              <a:avLst/>
            </a:prstGeom>
            <a:noFill/>
            <a:ln w="28575" cap="rnd">
              <a:gradFill>
                <a:gsLst>
                  <a:gs pos="0">
                    <a:srgbClr val="2C709D"/>
                  </a:gs>
                  <a:gs pos="100000">
                    <a:srgbClr val="75D9B5">
                      <a:lumMod val="75000"/>
                    </a:srgbClr>
                  </a:gs>
                </a:gsLst>
                <a:lin ang="2700000" scaled="0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1" name="Rectángulo 90">
            <a:extLst>
              <a:ext uri="{FF2B5EF4-FFF2-40B4-BE49-F238E27FC236}">
                <a16:creationId xmlns:a16="http://schemas.microsoft.com/office/drawing/2014/main" id="{7D242A83-48B5-484D-A0F9-B389EA28A1E6}"/>
              </a:ext>
            </a:extLst>
          </p:cNvPr>
          <p:cNvSpPr/>
          <p:nvPr/>
        </p:nvSpPr>
        <p:spPr>
          <a:xfrm>
            <a:off x="407368" y="4527538"/>
            <a:ext cx="56166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>
                    <a:lumMod val="75000"/>
                  </a:schemeClr>
                </a:solidFill>
              </a:rPr>
              <a:t>Los miembros del hogar comparten la clasificación de nivel.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>
                    <a:lumMod val="75000"/>
                  </a:schemeClr>
                </a:solidFill>
              </a:rPr>
              <a:t>No hay medidas individuales, a excepción de los hogares unipersonales.</a:t>
            </a:r>
          </a:p>
        </p:txBody>
      </p:sp>
      <p:sp>
        <p:nvSpPr>
          <p:cNvPr id="95" name="Rectangle 44">
            <a:extLst>
              <a:ext uri="{FF2B5EF4-FFF2-40B4-BE49-F238E27FC236}">
                <a16:creationId xmlns:a16="http://schemas.microsoft.com/office/drawing/2014/main" id="{4336E028-4EBD-4D6B-B14E-98468A3D8890}"/>
              </a:ext>
            </a:extLst>
          </p:cNvPr>
          <p:cNvSpPr/>
          <p:nvPr/>
        </p:nvSpPr>
        <p:spPr>
          <a:xfrm>
            <a:off x="6084848" y="0"/>
            <a:ext cx="6114585" cy="4192897"/>
          </a:xfrm>
          <a:prstGeom prst="rect">
            <a:avLst/>
          </a:pr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TextBox 99">
            <a:extLst>
              <a:ext uri="{FF2B5EF4-FFF2-40B4-BE49-F238E27FC236}">
                <a16:creationId xmlns:a16="http://schemas.microsoft.com/office/drawing/2014/main" id="{7ECD6D10-D70D-491A-A742-9B8B9FE7F332}"/>
              </a:ext>
            </a:extLst>
          </p:cNvPr>
          <p:cNvSpPr txBox="1"/>
          <p:nvPr/>
        </p:nvSpPr>
        <p:spPr>
          <a:xfrm>
            <a:off x="6528048" y="221847"/>
            <a:ext cx="5114608" cy="61555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ES_tradnl" sz="2000" kern="0" dirty="0">
                <a:solidFill>
                  <a:schemeClr val="bg1"/>
                </a:solidFill>
              </a:rPr>
              <a:t>Para la determinación del NSE se definieron seis dimensiones </a:t>
            </a:r>
            <a:endParaRPr lang="es-ES" sz="2000" kern="0" dirty="0">
              <a:solidFill>
                <a:schemeClr val="bg1"/>
              </a:solidFill>
            </a:endParaRPr>
          </a:p>
        </p:txBody>
      </p:sp>
      <p:sp>
        <p:nvSpPr>
          <p:cNvPr id="96" name="Rectángulo 95">
            <a:extLst>
              <a:ext uri="{FF2B5EF4-FFF2-40B4-BE49-F238E27FC236}">
                <a16:creationId xmlns:a16="http://schemas.microsoft.com/office/drawing/2014/main" id="{AFF60AAB-DFC1-42D5-B237-85EE8528AF1A}"/>
              </a:ext>
            </a:extLst>
          </p:cNvPr>
          <p:cNvSpPr/>
          <p:nvPr/>
        </p:nvSpPr>
        <p:spPr>
          <a:xfrm>
            <a:off x="6342875" y="967005"/>
            <a:ext cx="56886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>
                    <a:lumMod val="75000"/>
                  </a:schemeClr>
                </a:solidFill>
              </a:rPr>
              <a:t>Capital Humano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>
                  <a:lumMod val="75000"/>
                </a:schemeClr>
              </a:solidFill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>
                    <a:lumMod val="75000"/>
                  </a:schemeClr>
                </a:solidFill>
              </a:rPr>
              <a:t>Infraestructura práctica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>
                  <a:lumMod val="75000"/>
                </a:schemeClr>
              </a:solidFill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>
                    <a:lumMod val="75000"/>
                  </a:schemeClr>
                </a:solidFill>
              </a:rPr>
              <a:t>Infraestructura sanitaria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>
                  <a:lumMod val="75000"/>
                </a:schemeClr>
              </a:solidFill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>
                    <a:lumMod val="75000"/>
                  </a:schemeClr>
                </a:solidFill>
              </a:rPr>
              <a:t>Infraestructura básica y espacio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>
                  <a:lumMod val="75000"/>
                </a:schemeClr>
              </a:solidFill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>
                    <a:lumMod val="75000"/>
                  </a:schemeClr>
                </a:solidFill>
              </a:rPr>
              <a:t>Conectividad y entretenimiento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>
                  <a:lumMod val="75000"/>
                </a:schemeClr>
              </a:solidFill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>
                    <a:lumMod val="75000"/>
                  </a:schemeClr>
                </a:solidFill>
              </a:rPr>
              <a:t>Planeación y futuro</a:t>
            </a:r>
          </a:p>
        </p:txBody>
      </p:sp>
    </p:spTree>
    <p:extLst>
      <p:ext uri="{BB962C8B-B14F-4D97-AF65-F5344CB8AC3E}">
        <p14:creationId xmlns:p14="http://schemas.microsoft.com/office/powerpoint/2010/main" val="124755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91" grpId="0"/>
      <p:bldP spid="92" grpId="0"/>
      <p:bldP spid="9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ctangle 1">
            <a:extLst>
              <a:ext uri="{FF2B5EF4-FFF2-40B4-BE49-F238E27FC236}">
                <a16:creationId xmlns:a16="http://schemas.microsoft.com/office/drawing/2014/main" id="{61763A55-1814-4F69-9082-75F7560488BA}"/>
              </a:ext>
            </a:extLst>
          </p:cNvPr>
          <p:cNvSpPr/>
          <p:nvPr/>
        </p:nvSpPr>
        <p:spPr>
          <a:xfrm>
            <a:off x="0" y="5426148"/>
            <a:ext cx="12192000" cy="143185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Rectangle 49">
            <a:extLst>
              <a:ext uri="{FF2B5EF4-FFF2-40B4-BE49-F238E27FC236}">
                <a16:creationId xmlns:a16="http://schemas.microsoft.com/office/drawing/2014/main" id="{282143FC-567C-43A7-AFE8-A44003A8C0AA}"/>
              </a:ext>
            </a:extLst>
          </p:cNvPr>
          <p:cNvSpPr/>
          <p:nvPr/>
        </p:nvSpPr>
        <p:spPr>
          <a:xfrm>
            <a:off x="-8724" y="-45686"/>
            <a:ext cx="12200723" cy="5471834"/>
          </a:xfrm>
          <a:prstGeom prst="rect">
            <a:avLst/>
          </a:pr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9" name="Group 160">
            <a:extLst>
              <a:ext uri="{FF2B5EF4-FFF2-40B4-BE49-F238E27FC236}">
                <a16:creationId xmlns:a16="http://schemas.microsoft.com/office/drawing/2014/main" id="{D63626C5-A6C1-4138-B956-17DD6BD27F43}"/>
              </a:ext>
            </a:extLst>
          </p:cNvPr>
          <p:cNvGrpSpPr/>
          <p:nvPr/>
        </p:nvGrpSpPr>
        <p:grpSpPr>
          <a:xfrm>
            <a:off x="440489" y="5594652"/>
            <a:ext cx="3621924" cy="1094844"/>
            <a:chOff x="423165" y="249595"/>
            <a:chExt cx="3621924" cy="1094844"/>
          </a:xfrm>
        </p:grpSpPr>
        <p:sp>
          <p:nvSpPr>
            <p:cNvPr id="160" name="TextBox 177">
              <a:extLst>
                <a:ext uri="{FF2B5EF4-FFF2-40B4-BE49-F238E27FC236}">
                  <a16:creationId xmlns:a16="http://schemas.microsoft.com/office/drawing/2014/main" id="{36480439-77F7-4B0B-A77A-C8B0B8A52263}"/>
                </a:ext>
              </a:extLst>
            </p:cNvPr>
            <p:cNvSpPr txBox="1"/>
            <p:nvPr/>
          </p:nvSpPr>
          <p:spPr>
            <a:xfrm>
              <a:off x="423165" y="249595"/>
              <a:ext cx="3621924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/>
                </a:rPr>
                <a:t>DIMENSIONES</a:t>
              </a:r>
            </a:p>
          </p:txBody>
        </p:sp>
        <p:sp>
          <p:nvSpPr>
            <p:cNvPr id="161" name="Line 6">
              <a:extLst>
                <a:ext uri="{FF2B5EF4-FFF2-40B4-BE49-F238E27FC236}">
                  <a16:creationId xmlns:a16="http://schemas.microsoft.com/office/drawing/2014/main" id="{71365221-91F7-45C0-8B9B-A1196CA319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800" y="1344439"/>
              <a:ext cx="360000" cy="0"/>
            </a:xfrm>
            <a:prstGeom prst="line">
              <a:avLst/>
            </a:prstGeom>
            <a:noFill/>
            <a:ln w="28575" cap="rnd">
              <a:gradFill>
                <a:gsLst>
                  <a:gs pos="0">
                    <a:srgbClr val="2C709D"/>
                  </a:gs>
                  <a:gs pos="100000">
                    <a:srgbClr val="75D9B5">
                      <a:lumMod val="75000"/>
                    </a:srgbClr>
                  </a:gs>
                </a:gsLst>
                <a:lin ang="2700000" scaled="0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03" name="Grupo 402">
            <a:extLst>
              <a:ext uri="{FF2B5EF4-FFF2-40B4-BE49-F238E27FC236}">
                <a16:creationId xmlns:a16="http://schemas.microsoft.com/office/drawing/2014/main" id="{BF4F0889-886C-4E57-A05A-C04EE478EE5A}"/>
              </a:ext>
            </a:extLst>
          </p:cNvPr>
          <p:cNvGrpSpPr/>
          <p:nvPr/>
        </p:nvGrpSpPr>
        <p:grpSpPr>
          <a:xfrm>
            <a:off x="546100" y="403296"/>
            <a:ext cx="11099800" cy="721459"/>
            <a:chOff x="546100" y="188640"/>
            <a:chExt cx="11099800" cy="721459"/>
          </a:xfrm>
        </p:grpSpPr>
        <p:sp>
          <p:nvSpPr>
            <p:cNvPr id="266" name="Freeform 13">
              <a:extLst>
                <a:ext uri="{FF2B5EF4-FFF2-40B4-BE49-F238E27FC236}">
                  <a16:creationId xmlns:a16="http://schemas.microsoft.com/office/drawing/2014/main" id="{C20A28B7-EBFF-44B9-BF40-E7DB4619A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00" y="188640"/>
              <a:ext cx="721459" cy="721459"/>
            </a:xfrm>
            <a:prstGeom prst="roundRect">
              <a:avLst/>
            </a:prstGeom>
            <a:solidFill>
              <a:sysClr val="window" lastClr="FFFFFF">
                <a:alpha val="2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" name="TextBox 67">
              <a:extLst>
                <a:ext uri="{FF2B5EF4-FFF2-40B4-BE49-F238E27FC236}">
                  <a16:creationId xmlns:a16="http://schemas.microsoft.com/office/drawing/2014/main" id="{722E4128-214C-406A-A168-C97319E4FB82}"/>
                </a:ext>
              </a:extLst>
            </p:cNvPr>
            <p:cNvSpPr txBox="1"/>
            <p:nvPr/>
          </p:nvSpPr>
          <p:spPr>
            <a:xfrm>
              <a:off x="690523" y="265811"/>
              <a:ext cx="432613" cy="473976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01</a:t>
              </a:r>
            </a:p>
          </p:txBody>
        </p:sp>
        <p:sp>
          <p:nvSpPr>
            <p:cNvPr id="268" name="Freeform 13">
              <a:extLst>
                <a:ext uri="{FF2B5EF4-FFF2-40B4-BE49-F238E27FC236}">
                  <a16:creationId xmlns:a16="http://schemas.microsoft.com/office/drawing/2014/main" id="{E5F07C8D-5A2A-4DEA-8743-EB479E39F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1982" y="188640"/>
              <a:ext cx="10233918" cy="721459"/>
            </a:xfrm>
            <a:prstGeom prst="rect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1" name="TextBox 75">
              <a:extLst>
                <a:ext uri="{FF2B5EF4-FFF2-40B4-BE49-F238E27FC236}">
                  <a16:creationId xmlns:a16="http://schemas.microsoft.com/office/drawing/2014/main" id="{6FE01A34-678C-446E-97D8-A60D556F511A}"/>
                </a:ext>
              </a:extLst>
            </p:cNvPr>
            <p:cNvSpPr txBox="1"/>
            <p:nvPr/>
          </p:nvSpPr>
          <p:spPr>
            <a:xfrm>
              <a:off x="1719903" y="265429"/>
              <a:ext cx="3803999" cy="615553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s-ES_tradnl" sz="2000" b="1" dirty="0">
                  <a:solidFill>
                    <a:schemeClr val="bg1"/>
                  </a:solidFill>
                </a:rPr>
                <a:t>INFRAESTRUCTURA B</a:t>
              </a:r>
              <a:r>
                <a:rPr lang="es-ES" sz="2000" b="1" dirty="0">
                  <a:solidFill>
                    <a:schemeClr val="bg1"/>
                  </a:solidFill>
                </a:rPr>
                <a:t>ÁSICA Y ESPACIO</a:t>
              </a: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F1F05040-3F77-4F09-A6CD-630C5D37E93C}"/>
                </a:ext>
              </a:extLst>
            </p:cNvPr>
            <p:cNvSpPr/>
            <p:nvPr/>
          </p:nvSpPr>
          <p:spPr>
            <a:xfrm>
              <a:off x="5713151" y="223159"/>
              <a:ext cx="59144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8288" lvl="1"/>
              <a:r>
                <a:rPr lang="es-ES" sz="1600" dirty="0">
                  <a:solidFill>
                    <a:schemeClr val="bg1"/>
                  </a:solidFill>
                </a:rPr>
                <a:t>Considera las variables relacionadas con el tamaño de la vivienda y su pertinencia dentro de las necesidades del hogar.</a:t>
              </a:r>
            </a:p>
          </p:txBody>
        </p:sp>
        <p:cxnSp>
          <p:nvCxnSpPr>
            <p:cNvPr id="402" name="Straight Connector 207">
              <a:extLst>
                <a:ext uri="{FF2B5EF4-FFF2-40B4-BE49-F238E27FC236}">
                  <a16:creationId xmlns:a16="http://schemas.microsoft.com/office/drawing/2014/main" id="{59CBDC83-7B89-4B32-94D4-BE76E1D1DF1F}"/>
                </a:ext>
              </a:extLst>
            </p:cNvPr>
            <p:cNvCxnSpPr/>
            <p:nvPr/>
          </p:nvCxnSpPr>
          <p:spPr>
            <a:xfrm>
              <a:off x="5618526" y="342681"/>
              <a:ext cx="0" cy="413375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grpSp>
        <p:nvGrpSpPr>
          <p:cNvPr id="411" name="Grupo 410">
            <a:extLst>
              <a:ext uri="{FF2B5EF4-FFF2-40B4-BE49-F238E27FC236}">
                <a16:creationId xmlns:a16="http://schemas.microsoft.com/office/drawing/2014/main" id="{DBC31E3E-552B-42B3-9E44-C5892BE63754}"/>
              </a:ext>
            </a:extLst>
          </p:cNvPr>
          <p:cNvGrpSpPr/>
          <p:nvPr/>
        </p:nvGrpSpPr>
        <p:grpSpPr>
          <a:xfrm>
            <a:off x="546100" y="1205155"/>
            <a:ext cx="11099800" cy="721459"/>
            <a:chOff x="546100" y="188640"/>
            <a:chExt cx="11099800" cy="721459"/>
          </a:xfrm>
        </p:grpSpPr>
        <p:sp>
          <p:nvSpPr>
            <p:cNvPr id="412" name="Freeform 13">
              <a:extLst>
                <a:ext uri="{FF2B5EF4-FFF2-40B4-BE49-F238E27FC236}">
                  <a16:creationId xmlns:a16="http://schemas.microsoft.com/office/drawing/2014/main" id="{DF3FDCFD-FDC5-4FEB-A32F-C5CDC113E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00" y="188640"/>
              <a:ext cx="721459" cy="721459"/>
            </a:xfrm>
            <a:prstGeom prst="roundRect">
              <a:avLst/>
            </a:prstGeom>
            <a:solidFill>
              <a:sysClr val="window" lastClr="FFFFFF">
                <a:alpha val="2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" name="TextBox 67">
              <a:extLst>
                <a:ext uri="{FF2B5EF4-FFF2-40B4-BE49-F238E27FC236}">
                  <a16:creationId xmlns:a16="http://schemas.microsoft.com/office/drawing/2014/main" id="{1589BB2D-BB6C-4EE6-9ABD-97AE1DFD8AFC}"/>
                </a:ext>
              </a:extLst>
            </p:cNvPr>
            <p:cNvSpPr txBox="1"/>
            <p:nvPr/>
          </p:nvSpPr>
          <p:spPr>
            <a:xfrm>
              <a:off x="690523" y="265811"/>
              <a:ext cx="432613" cy="430887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02</a:t>
              </a:r>
            </a:p>
          </p:txBody>
        </p:sp>
        <p:sp>
          <p:nvSpPr>
            <p:cNvPr id="414" name="Freeform 13">
              <a:extLst>
                <a:ext uri="{FF2B5EF4-FFF2-40B4-BE49-F238E27FC236}">
                  <a16:creationId xmlns:a16="http://schemas.microsoft.com/office/drawing/2014/main" id="{E9F060E6-CE17-4495-86B8-6D4CF58A1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1982" y="188640"/>
              <a:ext cx="10233918" cy="721459"/>
            </a:xfrm>
            <a:prstGeom prst="rect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5" name="TextBox 75">
              <a:extLst>
                <a:ext uri="{FF2B5EF4-FFF2-40B4-BE49-F238E27FC236}">
                  <a16:creationId xmlns:a16="http://schemas.microsoft.com/office/drawing/2014/main" id="{449320E7-8B10-423E-8A32-01616B75D7A2}"/>
                </a:ext>
              </a:extLst>
            </p:cNvPr>
            <p:cNvSpPr txBox="1"/>
            <p:nvPr/>
          </p:nvSpPr>
          <p:spPr>
            <a:xfrm>
              <a:off x="1719903" y="265429"/>
              <a:ext cx="3803999" cy="307777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s-ES_tradnl" sz="2000" b="1" dirty="0">
                  <a:solidFill>
                    <a:schemeClr val="bg1"/>
                  </a:solidFill>
                </a:rPr>
                <a:t>INFRAESTRUCTURA </a:t>
              </a:r>
              <a:r>
                <a:rPr lang="es-MX" sz="2000" b="1" dirty="0">
                  <a:solidFill>
                    <a:schemeClr val="bg1"/>
                  </a:solidFill>
                </a:rPr>
                <a:t>SANITARIA</a:t>
              </a:r>
              <a:endParaRPr lang="es-E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16" name="Rectángulo 415">
              <a:extLst>
                <a:ext uri="{FF2B5EF4-FFF2-40B4-BE49-F238E27FC236}">
                  <a16:creationId xmlns:a16="http://schemas.microsoft.com/office/drawing/2014/main" id="{DE5F7471-E37E-438E-A573-03FE401FA03D}"/>
                </a:ext>
              </a:extLst>
            </p:cNvPr>
            <p:cNvSpPr/>
            <p:nvPr/>
          </p:nvSpPr>
          <p:spPr>
            <a:xfrm>
              <a:off x="5531625" y="223159"/>
              <a:ext cx="60960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s-ES" sz="1600" dirty="0">
                  <a:solidFill>
                    <a:schemeClr val="bg1"/>
                  </a:solidFill>
                </a:rPr>
                <a:t>Considera elementos que permiten a los integrantes mantener un buen estado de salud.</a:t>
              </a:r>
              <a:endParaRPr lang="es-MX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417" name="Straight Connector 207">
              <a:extLst>
                <a:ext uri="{FF2B5EF4-FFF2-40B4-BE49-F238E27FC236}">
                  <a16:creationId xmlns:a16="http://schemas.microsoft.com/office/drawing/2014/main" id="{A246D5A7-71E1-4325-B106-E40FF928BCD5}"/>
                </a:ext>
              </a:extLst>
            </p:cNvPr>
            <p:cNvCxnSpPr/>
            <p:nvPr/>
          </p:nvCxnSpPr>
          <p:spPr>
            <a:xfrm>
              <a:off x="5618526" y="342681"/>
              <a:ext cx="0" cy="413375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grpSp>
        <p:nvGrpSpPr>
          <p:cNvPr id="418" name="Grupo 417">
            <a:extLst>
              <a:ext uri="{FF2B5EF4-FFF2-40B4-BE49-F238E27FC236}">
                <a16:creationId xmlns:a16="http://schemas.microsoft.com/office/drawing/2014/main" id="{A5F4C039-0F8C-459E-B67C-6589939ED12C}"/>
              </a:ext>
            </a:extLst>
          </p:cNvPr>
          <p:cNvGrpSpPr/>
          <p:nvPr/>
        </p:nvGrpSpPr>
        <p:grpSpPr>
          <a:xfrm>
            <a:off x="546100" y="1992953"/>
            <a:ext cx="11099800" cy="721459"/>
            <a:chOff x="546100" y="188640"/>
            <a:chExt cx="11099800" cy="721459"/>
          </a:xfrm>
        </p:grpSpPr>
        <p:sp>
          <p:nvSpPr>
            <p:cNvPr id="419" name="Freeform 13">
              <a:extLst>
                <a:ext uri="{FF2B5EF4-FFF2-40B4-BE49-F238E27FC236}">
                  <a16:creationId xmlns:a16="http://schemas.microsoft.com/office/drawing/2014/main" id="{14867DE2-F639-40E4-B40A-0821DB23D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00" y="188640"/>
              <a:ext cx="721459" cy="721459"/>
            </a:xfrm>
            <a:prstGeom prst="roundRect">
              <a:avLst/>
            </a:prstGeom>
            <a:solidFill>
              <a:sysClr val="window" lastClr="FFFFFF">
                <a:alpha val="2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0" name="TextBox 67">
              <a:extLst>
                <a:ext uri="{FF2B5EF4-FFF2-40B4-BE49-F238E27FC236}">
                  <a16:creationId xmlns:a16="http://schemas.microsoft.com/office/drawing/2014/main" id="{1BFAA1AF-C458-49C3-B55D-DBFC567BDF68}"/>
                </a:ext>
              </a:extLst>
            </p:cNvPr>
            <p:cNvSpPr txBox="1"/>
            <p:nvPr/>
          </p:nvSpPr>
          <p:spPr>
            <a:xfrm>
              <a:off x="690523" y="265811"/>
              <a:ext cx="432613" cy="430887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03</a:t>
              </a:r>
            </a:p>
          </p:txBody>
        </p:sp>
        <p:sp>
          <p:nvSpPr>
            <p:cNvPr id="421" name="Freeform 13">
              <a:extLst>
                <a:ext uri="{FF2B5EF4-FFF2-40B4-BE49-F238E27FC236}">
                  <a16:creationId xmlns:a16="http://schemas.microsoft.com/office/drawing/2014/main" id="{0E29AAFD-B902-4E6B-97C8-9DD93DF49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1982" y="188640"/>
              <a:ext cx="10233918" cy="721459"/>
            </a:xfrm>
            <a:prstGeom prst="rect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2" name="TextBox 75">
              <a:extLst>
                <a:ext uri="{FF2B5EF4-FFF2-40B4-BE49-F238E27FC236}">
                  <a16:creationId xmlns:a16="http://schemas.microsoft.com/office/drawing/2014/main" id="{6B91EC59-C8A3-4C1E-A597-67A28216BC8A}"/>
                </a:ext>
              </a:extLst>
            </p:cNvPr>
            <p:cNvSpPr txBox="1"/>
            <p:nvPr/>
          </p:nvSpPr>
          <p:spPr>
            <a:xfrm>
              <a:off x="1719903" y="265429"/>
              <a:ext cx="3803999" cy="307777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</a:rPr>
                <a:t>INFRAESTRUCTURA PRÁCTICA</a:t>
              </a:r>
            </a:p>
          </p:txBody>
        </p:sp>
        <p:sp>
          <p:nvSpPr>
            <p:cNvPr id="423" name="Rectángulo 422">
              <a:extLst>
                <a:ext uri="{FF2B5EF4-FFF2-40B4-BE49-F238E27FC236}">
                  <a16:creationId xmlns:a16="http://schemas.microsoft.com/office/drawing/2014/main" id="{9EEDB862-5DBE-4303-9BD6-0C7128017CDA}"/>
                </a:ext>
              </a:extLst>
            </p:cNvPr>
            <p:cNvSpPr/>
            <p:nvPr/>
          </p:nvSpPr>
          <p:spPr>
            <a:xfrm>
              <a:off x="5531625" y="223159"/>
              <a:ext cx="6096000" cy="5847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1"/>
              <a:r>
                <a:rPr lang="es-ES" sz="1600" dirty="0">
                  <a:solidFill>
                    <a:schemeClr val="bg1"/>
                  </a:solidFill>
                </a:rPr>
                <a:t>Incluye el equipamiento del hogar con enseres que faciliten actividades y movilidad del hogar.</a:t>
              </a:r>
            </a:p>
          </p:txBody>
        </p:sp>
        <p:cxnSp>
          <p:nvCxnSpPr>
            <p:cNvPr id="424" name="Straight Connector 207">
              <a:extLst>
                <a:ext uri="{FF2B5EF4-FFF2-40B4-BE49-F238E27FC236}">
                  <a16:creationId xmlns:a16="http://schemas.microsoft.com/office/drawing/2014/main" id="{6E6D07C1-3DFC-4D0D-BF47-69482658D58C}"/>
                </a:ext>
              </a:extLst>
            </p:cNvPr>
            <p:cNvCxnSpPr/>
            <p:nvPr/>
          </p:nvCxnSpPr>
          <p:spPr>
            <a:xfrm>
              <a:off x="5618526" y="342681"/>
              <a:ext cx="0" cy="413375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grpSp>
        <p:nvGrpSpPr>
          <p:cNvPr id="425" name="Grupo 424">
            <a:extLst>
              <a:ext uri="{FF2B5EF4-FFF2-40B4-BE49-F238E27FC236}">
                <a16:creationId xmlns:a16="http://schemas.microsoft.com/office/drawing/2014/main" id="{704F1BBF-B1D6-41D3-8721-7F95453E9134}"/>
              </a:ext>
            </a:extLst>
          </p:cNvPr>
          <p:cNvGrpSpPr/>
          <p:nvPr/>
        </p:nvGrpSpPr>
        <p:grpSpPr>
          <a:xfrm>
            <a:off x="546100" y="2774068"/>
            <a:ext cx="11099800" cy="721459"/>
            <a:chOff x="546100" y="188640"/>
            <a:chExt cx="11099800" cy="721459"/>
          </a:xfrm>
        </p:grpSpPr>
        <p:sp>
          <p:nvSpPr>
            <p:cNvPr id="426" name="Freeform 13">
              <a:extLst>
                <a:ext uri="{FF2B5EF4-FFF2-40B4-BE49-F238E27FC236}">
                  <a16:creationId xmlns:a16="http://schemas.microsoft.com/office/drawing/2014/main" id="{11EF33BC-91A2-40F8-AA75-C662D54EC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00" y="188640"/>
              <a:ext cx="721459" cy="721459"/>
            </a:xfrm>
            <a:prstGeom prst="roundRect">
              <a:avLst/>
            </a:prstGeom>
            <a:solidFill>
              <a:sysClr val="window" lastClr="FFFFFF">
                <a:alpha val="2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7" name="TextBox 67">
              <a:extLst>
                <a:ext uri="{FF2B5EF4-FFF2-40B4-BE49-F238E27FC236}">
                  <a16:creationId xmlns:a16="http://schemas.microsoft.com/office/drawing/2014/main" id="{42296048-CAAE-4562-B104-A9D55D58A11A}"/>
                </a:ext>
              </a:extLst>
            </p:cNvPr>
            <p:cNvSpPr txBox="1"/>
            <p:nvPr/>
          </p:nvSpPr>
          <p:spPr>
            <a:xfrm>
              <a:off x="690523" y="265811"/>
              <a:ext cx="432613" cy="430887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04</a:t>
              </a:r>
            </a:p>
          </p:txBody>
        </p:sp>
        <p:sp>
          <p:nvSpPr>
            <p:cNvPr id="428" name="Freeform 13">
              <a:extLst>
                <a:ext uri="{FF2B5EF4-FFF2-40B4-BE49-F238E27FC236}">
                  <a16:creationId xmlns:a16="http://schemas.microsoft.com/office/drawing/2014/main" id="{98FE8065-32BB-49FE-AD78-4BB348909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1982" y="188640"/>
              <a:ext cx="10233918" cy="721459"/>
            </a:xfrm>
            <a:prstGeom prst="rect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9" name="TextBox 75">
              <a:extLst>
                <a:ext uri="{FF2B5EF4-FFF2-40B4-BE49-F238E27FC236}">
                  <a16:creationId xmlns:a16="http://schemas.microsoft.com/office/drawing/2014/main" id="{756390AA-E0B3-4CA7-BFAC-4487D7F4C771}"/>
                </a:ext>
              </a:extLst>
            </p:cNvPr>
            <p:cNvSpPr txBox="1"/>
            <p:nvPr/>
          </p:nvSpPr>
          <p:spPr>
            <a:xfrm>
              <a:off x="1719903" y="265429"/>
              <a:ext cx="3803999" cy="615553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</a:rPr>
                <a:t>CONECTIVIDAD Y ENTRETENIMIENTO</a:t>
              </a:r>
            </a:p>
          </p:txBody>
        </p:sp>
        <p:sp>
          <p:nvSpPr>
            <p:cNvPr id="430" name="Rectángulo 429">
              <a:extLst>
                <a:ext uri="{FF2B5EF4-FFF2-40B4-BE49-F238E27FC236}">
                  <a16:creationId xmlns:a16="http://schemas.microsoft.com/office/drawing/2014/main" id="{816CFB6C-572A-4986-A235-49258D628487}"/>
                </a:ext>
              </a:extLst>
            </p:cNvPr>
            <p:cNvSpPr/>
            <p:nvPr/>
          </p:nvSpPr>
          <p:spPr>
            <a:xfrm>
              <a:off x="5531625" y="223159"/>
              <a:ext cx="6096000" cy="5847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1"/>
              <a:r>
                <a:rPr lang="es-ES" sz="1600" dirty="0">
                  <a:solidFill>
                    <a:schemeClr val="bg1"/>
                  </a:solidFill>
                </a:rPr>
                <a:t>Se relaciona con el acceso a tecnologías que permiten estar actualizados en los acontecimientos y quehacer diario.</a:t>
              </a:r>
            </a:p>
          </p:txBody>
        </p:sp>
        <p:cxnSp>
          <p:nvCxnSpPr>
            <p:cNvPr id="431" name="Straight Connector 207">
              <a:extLst>
                <a:ext uri="{FF2B5EF4-FFF2-40B4-BE49-F238E27FC236}">
                  <a16:creationId xmlns:a16="http://schemas.microsoft.com/office/drawing/2014/main" id="{9D4E0785-A702-471F-8DE0-83457C208B18}"/>
                </a:ext>
              </a:extLst>
            </p:cNvPr>
            <p:cNvCxnSpPr/>
            <p:nvPr/>
          </p:nvCxnSpPr>
          <p:spPr>
            <a:xfrm>
              <a:off x="5618526" y="342681"/>
              <a:ext cx="0" cy="413375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grpSp>
        <p:nvGrpSpPr>
          <p:cNvPr id="432" name="Grupo 431">
            <a:extLst>
              <a:ext uri="{FF2B5EF4-FFF2-40B4-BE49-F238E27FC236}">
                <a16:creationId xmlns:a16="http://schemas.microsoft.com/office/drawing/2014/main" id="{3626C4D6-ACCC-4B0B-8105-C0144E3666F0}"/>
              </a:ext>
            </a:extLst>
          </p:cNvPr>
          <p:cNvGrpSpPr/>
          <p:nvPr/>
        </p:nvGrpSpPr>
        <p:grpSpPr>
          <a:xfrm>
            <a:off x="546100" y="3575927"/>
            <a:ext cx="11099800" cy="721459"/>
            <a:chOff x="546100" y="188640"/>
            <a:chExt cx="11099800" cy="721459"/>
          </a:xfrm>
        </p:grpSpPr>
        <p:sp>
          <p:nvSpPr>
            <p:cNvPr id="433" name="Freeform 13">
              <a:extLst>
                <a:ext uri="{FF2B5EF4-FFF2-40B4-BE49-F238E27FC236}">
                  <a16:creationId xmlns:a16="http://schemas.microsoft.com/office/drawing/2014/main" id="{81088BBD-37C4-461B-9F7A-11FBAC935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00" y="188640"/>
              <a:ext cx="721459" cy="721459"/>
            </a:xfrm>
            <a:prstGeom prst="roundRect">
              <a:avLst/>
            </a:prstGeom>
            <a:solidFill>
              <a:sysClr val="window" lastClr="FFFFFF">
                <a:alpha val="2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" name="TextBox 67">
              <a:extLst>
                <a:ext uri="{FF2B5EF4-FFF2-40B4-BE49-F238E27FC236}">
                  <a16:creationId xmlns:a16="http://schemas.microsoft.com/office/drawing/2014/main" id="{2801011E-6850-40E9-AF24-474CDC82B2F0}"/>
                </a:ext>
              </a:extLst>
            </p:cNvPr>
            <p:cNvSpPr txBox="1"/>
            <p:nvPr/>
          </p:nvSpPr>
          <p:spPr>
            <a:xfrm>
              <a:off x="690523" y="265811"/>
              <a:ext cx="432613" cy="430887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05</a:t>
              </a:r>
            </a:p>
          </p:txBody>
        </p:sp>
        <p:sp>
          <p:nvSpPr>
            <p:cNvPr id="435" name="Freeform 13">
              <a:extLst>
                <a:ext uri="{FF2B5EF4-FFF2-40B4-BE49-F238E27FC236}">
                  <a16:creationId xmlns:a16="http://schemas.microsoft.com/office/drawing/2014/main" id="{05F0A76D-F55B-48CC-9AB4-C23CDF933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1982" y="188640"/>
              <a:ext cx="10233918" cy="721459"/>
            </a:xfrm>
            <a:prstGeom prst="rect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" name="TextBox 75">
              <a:extLst>
                <a:ext uri="{FF2B5EF4-FFF2-40B4-BE49-F238E27FC236}">
                  <a16:creationId xmlns:a16="http://schemas.microsoft.com/office/drawing/2014/main" id="{C20DB226-A7D0-4498-9D3B-C160610606E3}"/>
                </a:ext>
              </a:extLst>
            </p:cNvPr>
            <p:cNvSpPr txBox="1"/>
            <p:nvPr/>
          </p:nvSpPr>
          <p:spPr>
            <a:xfrm>
              <a:off x="1719903" y="265429"/>
              <a:ext cx="3803999" cy="307777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</a:rPr>
                <a:t>CAPITAL HUMANO</a:t>
              </a:r>
            </a:p>
          </p:txBody>
        </p:sp>
        <p:sp>
          <p:nvSpPr>
            <p:cNvPr id="437" name="Rectángulo 436">
              <a:extLst>
                <a:ext uri="{FF2B5EF4-FFF2-40B4-BE49-F238E27FC236}">
                  <a16:creationId xmlns:a16="http://schemas.microsoft.com/office/drawing/2014/main" id="{EB9B809A-CA15-4CA4-8AA1-87DA199709FE}"/>
                </a:ext>
              </a:extLst>
            </p:cNvPr>
            <p:cNvSpPr/>
            <p:nvPr/>
          </p:nvSpPr>
          <p:spPr>
            <a:xfrm>
              <a:off x="5531625" y="223159"/>
              <a:ext cx="6096000" cy="5847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1"/>
              <a:r>
                <a:rPr lang="es-ES" sz="1600" dirty="0">
                  <a:solidFill>
                    <a:schemeClr val="bg1"/>
                  </a:solidFill>
                </a:rPr>
                <a:t>Son los elementos que permiten el desarrollo y fortalecimiento de las capacidades para el logro de una vida plena</a:t>
              </a:r>
            </a:p>
          </p:txBody>
        </p:sp>
        <p:cxnSp>
          <p:nvCxnSpPr>
            <p:cNvPr id="438" name="Straight Connector 207">
              <a:extLst>
                <a:ext uri="{FF2B5EF4-FFF2-40B4-BE49-F238E27FC236}">
                  <a16:creationId xmlns:a16="http://schemas.microsoft.com/office/drawing/2014/main" id="{D6759FC4-B77A-4261-8321-E00716945E6D}"/>
                </a:ext>
              </a:extLst>
            </p:cNvPr>
            <p:cNvCxnSpPr/>
            <p:nvPr/>
          </p:nvCxnSpPr>
          <p:spPr>
            <a:xfrm>
              <a:off x="5618526" y="342681"/>
              <a:ext cx="0" cy="413375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grpSp>
        <p:nvGrpSpPr>
          <p:cNvPr id="439" name="Grupo 438">
            <a:extLst>
              <a:ext uri="{FF2B5EF4-FFF2-40B4-BE49-F238E27FC236}">
                <a16:creationId xmlns:a16="http://schemas.microsoft.com/office/drawing/2014/main" id="{D60E6886-3271-4BF3-BC16-8F1F1C632E29}"/>
              </a:ext>
            </a:extLst>
          </p:cNvPr>
          <p:cNvGrpSpPr/>
          <p:nvPr/>
        </p:nvGrpSpPr>
        <p:grpSpPr>
          <a:xfrm>
            <a:off x="546100" y="4363725"/>
            <a:ext cx="11099800" cy="721459"/>
            <a:chOff x="546100" y="188640"/>
            <a:chExt cx="11099800" cy="721459"/>
          </a:xfrm>
        </p:grpSpPr>
        <p:sp>
          <p:nvSpPr>
            <p:cNvPr id="440" name="Freeform 13">
              <a:extLst>
                <a:ext uri="{FF2B5EF4-FFF2-40B4-BE49-F238E27FC236}">
                  <a16:creationId xmlns:a16="http://schemas.microsoft.com/office/drawing/2014/main" id="{F377FEC6-FB4D-4774-B379-77EAEA570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00" y="188640"/>
              <a:ext cx="721459" cy="721459"/>
            </a:xfrm>
            <a:prstGeom prst="roundRect">
              <a:avLst/>
            </a:prstGeom>
            <a:solidFill>
              <a:sysClr val="window" lastClr="FFFFFF">
                <a:alpha val="2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" name="TextBox 67">
              <a:extLst>
                <a:ext uri="{FF2B5EF4-FFF2-40B4-BE49-F238E27FC236}">
                  <a16:creationId xmlns:a16="http://schemas.microsoft.com/office/drawing/2014/main" id="{65363A73-1782-403B-8E19-98BA41B7F36E}"/>
                </a:ext>
              </a:extLst>
            </p:cNvPr>
            <p:cNvSpPr txBox="1"/>
            <p:nvPr/>
          </p:nvSpPr>
          <p:spPr>
            <a:xfrm>
              <a:off x="690523" y="265811"/>
              <a:ext cx="432613" cy="430887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06</a:t>
              </a:r>
            </a:p>
          </p:txBody>
        </p:sp>
        <p:sp>
          <p:nvSpPr>
            <p:cNvPr id="442" name="Freeform 13">
              <a:extLst>
                <a:ext uri="{FF2B5EF4-FFF2-40B4-BE49-F238E27FC236}">
                  <a16:creationId xmlns:a16="http://schemas.microsoft.com/office/drawing/2014/main" id="{9C577B76-D293-4DFE-8FF2-9A73D8DA6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1982" y="188640"/>
              <a:ext cx="10233918" cy="721459"/>
            </a:xfrm>
            <a:prstGeom prst="rect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" name="TextBox 75">
              <a:extLst>
                <a:ext uri="{FF2B5EF4-FFF2-40B4-BE49-F238E27FC236}">
                  <a16:creationId xmlns:a16="http://schemas.microsoft.com/office/drawing/2014/main" id="{16992377-A151-45AE-9B1B-B2F8CB76E0F5}"/>
                </a:ext>
              </a:extLst>
            </p:cNvPr>
            <p:cNvSpPr txBox="1"/>
            <p:nvPr/>
          </p:nvSpPr>
          <p:spPr>
            <a:xfrm>
              <a:off x="1719903" y="265429"/>
              <a:ext cx="3803999" cy="307777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</a:rPr>
                <a:t>PLANEACIÓN Y FUTURO</a:t>
              </a:r>
            </a:p>
          </p:txBody>
        </p:sp>
        <p:sp>
          <p:nvSpPr>
            <p:cNvPr id="444" name="Rectángulo 443">
              <a:extLst>
                <a:ext uri="{FF2B5EF4-FFF2-40B4-BE49-F238E27FC236}">
                  <a16:creationId xmlns:a16="http://schemas.microsoft.com/office/drawing/2014/main" id="{31FE2776-12C0-42F9-AAD5-663FF5892483}"/>
                </a:ext>
              </a:extLst>
            </p:cNvPr>
            <p:cNvSpPr/>
            <p:nvPr/>
          </p:nvSpPr>
          <p:spPr>
            <a:xfrm>
              <a:off x="5531625" y="223159"/>
              <a:ext cx="6096000" cy="5847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1"/>
              <a:r>
                <a:rPr lang="es-ES" sz="1600" dirty="0">
                  <a:solidFill>
                    <a:schemeClr val="bg1"/>
                  </a:solidFill>
                </a:rPr>
                <a:t>Incluye variables donde los miembros del hogar puedan prever y llevar a cabo planes a mediano y largo plazo.</a:t>
              </a:r>
            </a:p>
          </p:txBody>
        </p:sp>
        <p:cxnSp>
          <p:nvCxnSpPr>
            <p:cNvPr id="445" name="Straight Connector 207">
              <a:extLst>
                <a:ext uri="{FF2B5EF4-FFF2-40B4-BE49-F238E27FC236}">
                  <a16:creationId xmlns:a16="http://schemas.microsoft.com/office/drawing/2014/main" id="{01691ADE-C839-4C85-837B-23391980C5DF}"/>
                </a:ext>
              </a:extLst>
            </p:cNvPr>
            <p:cNvCxnSpPr/>
            <p:nvPr/>
          </p:nvCxnSpPr>
          <p:spPr>
            <a:xfrm>
              <a:off x="5618526" y="342681"/>
              <a:ext cx="0" cy="413375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01027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49">
            <a:extLst>
              <a:ext uri="{FF2B5EF4-FFF2-40B4-BE49-F238E27FC236}">
                <a16:creationId xmlns:a16="http://schemas.microsoft.com/office/drawing/2014/main" id="{FFAB9625-F8D3-4CA3-BA3B-C5FD07BA5C36}"/>
              </a:ext>
            </a:extLst>
          </p:cNvPr>
          <p:cNvSpPr/>
          <p:nvPr/>
        </p:nvSpPr>
        <p:spPr>
          <a:xfrm>
            <a:off x="5790898" y="4652454"/>
            <a:ext cx="5964604" cy="1466372"/>
          </a:xfrm>
          <a:prstGeom prst="rect">
            <a:avLst/>
          </a:pr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Rectangle 49">
            <a:extLst>
              <a:ext uri="{FF2B5EF4-FFF2-40B4-BE49-F238E27FC236}">
                <a16:creationId xmlns:a16="http://schemas.microsoft.com/office/drawing/2014/main" id="{CDF03259-0D77-4908-87B3-B3B020BDF117}"/>
              </a:ext>
            </a:extLst>
          </p:cNvPr>
          <p:cNvSpPr/>
          <p:nvPr/>
        </p:nvSpPr>
        <p:spPr>
          <a:xfrm>
            <a:off x="5809024" y="1425735"/>
            <a:ext cx="5964604" cy="1982637"/>
          </a:xfrm>
          <a:prstGeom prst="rect">
            <a:avLst/>
          </a:pr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Ellipse 98">
            <a:extLst>
              <a:ext uri="{FF2B5EF4-FFF2-40B4-BE49-F238E27FC236}">
                <a16:creationId xmlns:a16="http://schemas.microsoft.com/office/drawing/2014/main" id="{FA4DB822-0B61-481E-9228-27514EE1957A}"/>
              </a:ext>
            </a:extLst>
          </p:cNvPr>
          <p:cNvSpPr/>
          <p:nvPr/>
        </p:nvSpPr>
        <p:spPr bwMode="auto">
          <a:xfrm>
            <a:off x="5488561" y="6620938"/>
            <a:ext cx="1680018" cy="264446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tx1">
                  <a:lumMod val="95000"/>
                  <a:lumOff val="5000"/>
                  <a:alpha val="48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cs typeface="+mn-cs"/>
            </a:endParaRPr>
          </a:p>
        </p:txBody>
      </p:sp>
      <p:cxnSp>
        <p:nvCxnSpPr>
          <p:cNvPr id="10" name="Straight Connector 167">
            <a:extLst>
              <a:ext uri="{FF2B5EF4-FFF2-40B4-BE49-F238E27FC236}">
                <a16:creationId xmlns:a16="http://schemas.microsoft.com/office/drawing/2014/main" id="{8BE86553-E4A6-40E0-9DA0-7F2814DC8E3A}"/>
              </a:ext>
            </a:extLst>
          </p:cNvPr>
          <p:cNvCxnSpPr/>
          <p:nvPr/>
        </p:nvCxnSpPr>
        <p:spPr>
          <a:xfrm rot="5400000">
            <a:off x="3090242" y="3603431"/>
            <a:ext cx="5029200" cy="15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31">
            <a:extLst>
              <a:ext uri="{FF2B5EF4-FFF2-40B4-BE49-F238E27FC236}">
                <a16:creationId xmlns:a16="http://schemas.microsoft.com/office/drawing/2014/main" id="{847222FF-6CB7-4F37-8197-B2134D68C421}"/>
              </a:ext>
            </a:extLst>
          </p:cNvPr>
          <p:cNvGrpSpPr>
            <a:grpSpLocks/>
          </p:cNvGrpSpPr>
          <p:nvPr/>
        </p:nvGrpSpPr>
        <p:grpSpPr bwMode="auto">
          <a:xfrm>
            <a:off x="5489748" y="4077072"/>
            <a:ext cx="228600" cy="228600"/>
            <a:chOff x="2628904" y="3086104"/>
            <a:chExt cx="228600" cy="228600"/>
          </a:xfrm>
        </p:grpSpPr>
        <p:sp>
          <p:nvSpPr>
            <p:cNvPr id="27" name="Oval 272">
              <a:extLst>
                <a:ext uri="{FF2B5EF4-FFF2-40B4-BE49-F238E27FC236}">
                  <a16:creationId xmlns:a16="http://schemas.microsoft.com/office/drawing/2014/main" id="{4B7F3F55-AD0F-4133-B442-0220A78475EE}"/>
                </a:ext>
              </a:extLst>
            </p:cNvPr>
            <p:cNvSpPr/>
            <p:nvPr/>
          </p:nvSpPr>
          <p:spPr>
            <a:xfrm>
              <a:off x="2667004" y="3124204"/>
              <a:ext cx="152400" cy="152400"/>
            </a:xfrm>
            <a:prstGeom prst="ellipse">
              <a:avLst/>
            </a:prstGeom>
            <a:solidFill>
              <a:srgbClr val="626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Oval 273">
              <a:extLst>
                <a:ext uri="{FF2B5EF4-FFF2-40B4-BE49-F238E27FC236}">
                  <a16:creationId xmlns:a16="http://schemas.microsoft.com/office/drawing/2014/main" id="{7A949F6E-0A0D-457C-B8CA-DFC7F231627B}"/>
                </a:ext>
              </a:extLst>
            </p:cNvPr>
            <p:cNvSpPr/>
            <p:nvPr/>
          </p:nvSpPr>
          <p:spPr>
            <a:xfrm>
              <a:off x="2628904" y="3086104"/>
              <a:ext cx="228600" cy="228600"/>
            </a:xfrm>
            <a:prstGeom prst="ellipse">
              <a:avLst/>
            </a:prstGeom>
            <a:noFill/>
            <a:ln w="15875">
              <a:solidFill>
                <a:srgbClr val="6265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35" name="Group 31">
            <a:extLst>
              <a:ext uri="{FF2B5EF4-FFF2-40B4-BE49-F238E27FC236}">
                <a16:creationId xmlns:a16="http://schemas.microsoft.com/office/drawing/2014/main" id="{D8835CC0-A60F-4848-9D5B-D12F7F98889B}"/>
              </a:ext>
            </a:extLst>
          </p:cNvPr>
          <p:cNvGrpSpPr>
            <a:grpSpLocks/>
          </p:cNvGrpSpPr>
          <p:nvPr/>
        </p:nvGrpSpPr>
        <p:grpSpPr bwMode="auto">
          <a:xfrm>
            <a:off x="5489748" y="2351688"/>
            <a:ext cx="228600" cy="228600"/>
            <a:chOff x="2628904" y="3086104"/>
            <a:chExt cx="228600" cy="228600"/>
          </a:xfrm>
        </p:grpSpPr>
        <p:sp>
          <p:nvSpPr>
            <p:cNvPr id="36" name="Oval 313">
              <a:extLst>
                <a:ext uri="{FF2B5EF4-FFF2-40B4-BE49-F238E27FC236}">
                  <a16:creationId xmlns:a16="http://schemas.microsoft.com/office/drawing/2014/main" id="{23723F16-0A9D-4585-B678-42720B5FDA9C}"/>
                </a:ext>
              </a:extLst>
            </p:cNvPr>
            <p:cNvSpPr/>
            <p:nvPr/>
          </p:nvSpPr>
          <p:spPr>
            <a:xfrm>
              <a:off x="2667004" y="3124204"/>
              <a:ext cx="152400" cy="152400"/>
            </a:xfrm>
            <a:prstGeom prst="ellipse">
              <a:avLst/>
            </a:prstGeom>
            <a:solidFill>
              <a:srgbClr val="626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" name="Oval 314">
              <a:extLst>
                <a:ext uri="{FF2B5EF4-FFF2-40B4-BE49-F238E27FC236}">
                  <a16:creationId xmlns:a16="http://schemas.microsoft.com/office/drawing/2014/main" id="{770E4615-DB3C-4DE5-86E8-91AA0735392A}"/>
                </a:ext>
              </a:extLst>
            </p:cNvPr>
            <p:cNvSpPr/>
            <p:nvPr/>
          </p:nvSpPr>
          <p:spPr>
            <a:xfrm>
              <a:off x="2628904" y="3086104"/>
              <a:ext cx="228600" cy="228600"/>
            </a:xfrm>
            <a:prstGeom prst="ellipse">
              <a:avLst/>
            </a:prstGeom>
            <a:noFill/>
            <a:ln w="15875">
              <a:solidFill>
                <a:srgbClr val="6265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41" name="Group 31">
            <a:extLst>
              <a:ext uri="{FF2B5EF4-FFF2-40B4-BE49-F238E27FC236}">
                <a16:creationId xmlns:a16="http://schemas.microsoft.com/office/drawing/2014/main" id="{1698FE56-9514-43ED-9175-B7C99CDDC182}"/>
              </a:ext>
            </a:extLst>
          </p:cNvPr>
          <p:cNvGrpSpPr>
            <a:grpSpLocks/>
          </p:cNvGrpSpPr>
          <p:nvPr/>
        </p:nvGrpSpPr>
        <p:grpSpPr bwMode="auto">
          <a:xfrm>
            <a:off x="5489748" y="5264750"/>
            <a:ext cx="228600" cy="228600"/>
            <a:chOff x="2628904" y="3086104"/>
            <a:chExt cx="228600" cy="228600"/>
          </a:xfrm>
        </p:grpSpPr>
        <p:sp>
          <p:nvSpPr>
            <p:cNvPr id="42" name="Oval 319">
              <a:extLst>
                <a:ext uri="{FF2B5EF4-FFF2-40B4-BE49-F238E27FC236}">
                  <a16:creationId xmlns:a16="http://schemas.microsoft.com/office/drawing/2014/main" id="{6678A20C-39A0-4085-B9D1-74154A366EBA}"/>
                </a:ext>
              </a:extLst>
            </p:cNvPr>
            <p:cNvSpPr/>
            <p:nvPr/>
          </p:nvSpPr>
          <p:spPr>
            <a:xfrm>
              <a:off x="2667004" y="3124204"/>
              <a:ext cx="152400" cy="152400"/>
            </a:xfrm>
            <a:prstGeom prst="ellipse">
              <a:avLst/>
            </a:prstGeom>
            <a:solidFill>
              <a:srgbClr val="626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" name="Oval 320">
              <a:extLst>
                <a:ext uri="{FF2B5EF4-FFF2-40B4-BE49-F238E27FC236}">
                  <a16:creationId xmlns:a16="http://schemas.microsoft.com/office/drawing/2014/main" id="{17966D22-CF3A-4D03-9713-B19EA503A672}"/>
                </a:ext>
              </a:extLst>
            </p:cNvPr>
            <p:cNvSpPr/>
            <p:nvPr/>
          </p:nvSpPr>
          <p:spPr>
            <a:xfrm>
              <a:off x="2628904" y="3086104"/>
              <a:ext cx="228600" cy="228600"/>
            </a:xfrm>
            <a:prstGeom prst="ellipse">
              <a:avLst/>
            </a:prstGeom>
            <a:noFill/>
            <a:ln w="15875">
              <a:solidFill>
                <a:srgbClr val="6265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23" name="Group 100">
            <a:extLst>
              <a:ext uri="{FF2B5EF4-FFF2-40B4-BE49-F238E27FC236}">
                <a16:creationId xmlns:a16="http://schemas.microsoft.com/office/drawing/2014/main" id="{985326AF-93BB-4AE0-9A2F-DF4F73C456A5}"/>
              </a:ext>
            </a:extLst>
          </p:cNvPr>
          <p:cNvGrpSpPr/>
          <p:nvPr/>
        </p:nvGrpSpPr>
        <p:grpSpPr>
          <a:xfrm>
            <a:off x="338649" y="164128"/>
            <a:ext cx="4465060" cy="744592"/>
            <a:chOff x="423165" y="249595"/>
            <a:chExt cx="3621924" cy="744592"/>
          </a:xfrm>
        </p:grpSpPr>
        <p:sp>
          <p:nvSpPr>
            <p:cNvPr id="124" name="TextBox 101">
              <a:extLst>
                <a:ext uri="{FF2B5EF4-FFF2-40B4-BE49-F238E27FC236}">
                  <a16:creationId xmlns:a16="http://schemas.microsoft.com/office/drawing/2014/main" id="{00FE1BAA-4480-4400-A279-E161D6B5EA59}"/>
                </a:ext>
              </a:extLst>
            </p:cNvPr>
            <p:cNvSpPr txBox="1"/>
            <p:nvPr/>
          </p:nvSpPr>
          <p:spPr>
            <a:xfrm>
              <a:off x="423165" y="249595"/>
              <a:ext cx="3621924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/>
                </a:rPr>
                <a:t>EVOLUCIÓN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</a:endParaRPr>
            </a:p>
          </p:txBody>
        </p:sp>
        <p:sp>
          <p:nvSpPr>
            <p:cNvPr id="125" name="Line 6">
              <a:extLst>
                <a:ext uri="{FF2B5EF4-FFF2-40B4-BE49-F238E27FC236}">
                  <a16:creationId xmlns:a16="http://schemas.microsoft.com/office/drawing/2014/main" id="{1691F7A8-9C62-4503-BF69-0C972307AC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800" y="994187"/>
              <a:ext cx="360000" cy="0"/>
            </a:xfrm>
            <a:prstGeom prst="line">
              <a:avLst/>
            </a:prstGeom>
            <a:noFill/>
            <a:ln w="28575" cap="rnd">
              <a:gradFill>
                <a:gsLst>
                  <a:gs pos="0">
                    <a:srgbClr val="2C709D"/>
                  </a:gs>
                  <a:gs pos="100000">
                    <a:srgbClr val="75D9B5">
                      <a:lumMod val="75000"/>
                    </a:srgbClr>
                  </a:gs>
                </a:gsLst>
                <a:lin ang="2700000" scaled="0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id="{40C7C9BC-7A0C-4F35-9F17-666EE4606693}"/>
              </a:ext>
            </a:extLst>
          </p:cNvPr>
          <p:cNvSpPr/>
          <p:nvPr/>
        </p:nvSpPr>
        <p:spPr>
          <a:xfrm>
            <a:off x="5832648" y="1451069"/>
            <a:ext cx="60960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bg1"/>
              </a:buClr>
            </a:pPr>
            <a:r>
              <a:rPr lang="es-ES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 partir de ahí se han generado las siguientes reglas</a:t>
            </a:r>
          </a:p>
          <a:p>
            <a:pPr marL="800100" lvl="1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Regla 13X6 en </a:t>
            </a:r>
            <a:r>
              <a:rPr lang="es-ES" sz="20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1997    </a:t>
            </a:r>
            <a:r>
              <a:rPr lang="es-ES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         </a:t>
            </a:r>
          </a:p>
          <a:p>
            <a:pPr marL="800100" lvl="1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Actualización de la regla 13X6 en </a:t>
            </a:r>
            <a:r>
              <a:rPr lang="es-ES" sz="20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2000</a:t>
            </a:r>
            <a:endParaRPr lang="es-ES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marL="800100" lvl="1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Publicación de una regla corta 6X4 en </a:t>
            </a:r>
            <a:r>
              <a:rPr lang="es-ES" sz="20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2000</a:t>
            </a:r>
            <a:endParaRPr lang="es-ES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marL="800100" lvl="1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Regla 10X6 en </a:t>
            </a:r>
            <a:r>
              <a:rPr lang="es-ES" sz="20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2008</a:t>
            </a:r>
            <a:endParaRPr lang="es-ES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marL="800100" lvl="1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Regla 8X7 en </a:t>
            </a:r>
            <a:r>
              <a:rPr lang="es-ES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2011</a:t>
            </a:r>
            <a:r>
              <a:rPr lang="es-ES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que era la vigente hasta 2017</a:t>
            </a:r>
            <a:endParaRPr lang="es-MX" u="sng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7" name="Rectangle 49">
            <a:extLst>
              <a:ext uri="{FF2B5EF4-FFF2-40B4-BE49-F238E27FC236}">
                <a16:creationId xmlns:a16="http://schemas.microsoft.com/office/drawing/2014/main" id="{50B9D92B-2C25-4F9B-9E3D-23C70983C7E5}"/>
              </a:ext>
            </a:extLst>
          </p:cNvPr>
          <p:cNvSpPr/>
          <p:nvPr/>
        </p:nvSpPr>
        <p:spPr>
          <a:xfrm>
            <a:off x="338648" y="3616538"/>
            <a:ext cx="5087505" cy="1180614"/>
          </a:xfrm>
          <a:prstGeom prst="rect">
            <a:avLst/>
          </a:pr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B037368-F0E1-4F6C-B067-CB4B9CFD9D75}"/>
              </a:ext>
            </a:extLst>
          </p:cNvPr>
          <p:cNvSpPr/>
          <p:nvPr/>
        </p:nvSpPr>
        <p:spPr>
          <a:xfrm>
            <a:off x="441314" y="3715825"/>
            <a:ext cx="48450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accent1">
                  <a:lumMod val="50000"/>
                </a:schemeClr>
              </a:buClr>
            </a:pPr>
            <a:r>
              <a:rPr lang="es-ES_tradnl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Las reglas se han ajustado para actualizar los indicadores y variables y simplificar el proceso de cálculo</a:t>
            </a:r>
            <a:endParaRPr lang="es-MX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8" name="22 Rectángulo">
            <a:extLst>
              <a:ext uri="{FF2B5EF4-FFF2-40B4-BE49-F238E27FC236}">
                <a16:creationId xmlns:a16="http://schemas.microsoft.com/office/drawing/2014/main" id="{934E6B53-DA81-4E79-9E1A-985A0678843B}"/>
              </a:ext>
            </a:extLst>
          </p:cNvPr>
          <p:cNvSpPr/>
          <p:nvPr/>
        </p:nvSpPr>
        <p:spPr>
          <a:xfrm>
            <a:off x="5931417" y="4841185"/>
            <a:ext cx="54931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>
                  <a:lumMod val="50000"/>
                </a:schemeClr>
              </a:buClr>
            </a:pPr>
            <a:r>
              <a:rPr lang="es-MX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Se ha modificado el número de variables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es-MX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Se ha cambiado el tipo de modelo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es-MX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Se busca optimizar el esquema de calificación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3BF533E7-7B4B-4ED4-A72C-A4822E45E025}"/>
              </a:ext>
            </a:extLst>
          </p:cNvPr>
          <p:cNvGrpSpPr/>
          <p:nvPr/>
        </p:nvGrpSpPr>
        <p:grpSpPr>
          <a:xfrm>
            <a:off x="1144201" y="1072763"/>
            <a:ext cx="4260775" cy="990600"/>
            <a:chOff x="1144201" y="1072763"/>
            <a:chExt cx="4260775" cy="990600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A4B4EE88-CD0C-42A1-96B7-8F290EEB1454}"/>
                </a:ext>
              </a:extLst>
            </p:cNvPr>
            <p:cNvGrpSpPr/>
            <p:nvPr/>
          </p:nvGrpSpPr>
          <p:grpSpPr>
            <a:xfrm>
              <a:off x="1144201" y="1072763"/>
              <a:ext cx="4260775" cy="990600"/>
              <a:chOff x="1144201" y="1072763"/>
              <a:chExt cx="4260775" cy="990600"/>
            </a:xfrm>
          </p:grpSpPr>
          <p:sp>
            <p:nvSpPr>
              <p:cNvPr id="15" name="Rectangle 168">
                <a:extLst>
                  <a:ext uri="{FF2B5EF4-FFF2-40B4-BE49-F238E27FC236}">
                    <a16:creationId xmlns:a16="http://schemas.microsoft.com/office/drawing/2014/main" id="{C996BB17-D87B-4DD6-A811-B22EB0284885}"/>
                  </a:ext>
                </a:extLst>
              </p:cNvPr>
              <p:cNvSpPr/>
              <p:nvPr/>
            </p:nvSpPr>
            <p:spPr>
              <a:xfrm>
                <a:off x="1144201" y="1072763"/>
                <a:ext cx="4260775" cy="9906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42000"/>
                    </a:schemeClr>
                  </a:gs>
                  <a:gs pos="100000">
                    <a:schemeClr val="bg1">
                      <a:alpha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Calibri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16" name="Rectangle 197">
                <a:extLst>
                  <a:ext uri="{FF2B5EF4-FFF2-40B4-BE49-F238E27FC236}">
                    <a16:creationId xmlns:a16="http://schemas.microsoft.com/office/drawing/2014/main" id="{A86521FD-BCE7-44D6-93B8-8EF8CC52D1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3376" y="1102925"/>
                <a:ext cx="3241599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buClr>
                    <a:schemeClr val="accent1">
                      <a:lumMod val="50000"/>
                    </a:schemeClr>
                  </a:buClr>
                </a:pPr>
                <a:r>
                  <a:rPr lang="es-ES_tradnl" dirty="0">
                    <a:solidFill>
                      <a:prstClr val="black"/>
                    </a:solidFill>
                    <a:latin typeface="+mj-lt"/>
                  </a:rPr>
                  <a:t>La primera regla AMAI para estimar el NSE se generó en 1994</a:t>
                </a:r>
                <a:endParaRPr lang="es-MX" dirty="0">
                  <a:latin typeface="+mj-lt"/>
                </a:endParaRPr>
              </a:p>
            </p:txBody>
          </p:sp>
          <p:grpSp>
            <p:nvGrpSpPr>
              <p:cNvPr id="59" name="Group 100">
                <a:extLst>
                  <a:ext uri="{FF2B5EF4-FFF2-40B4-BE49-F238E27FC236}">
                    <a16:creationId xmlns:a16="http://schemas.microsoft.com/office/drawing/2014/main" id="{DD9D5680-034D-4277-A099-08AEDCD343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8026" y="1104508"/>
                <a:ext cx="908050" cy="896936"/>
                <a:chOff x="4572000" y="1981200"/>
                <a:chExt cx="1295401" cy="1278073"/>
              </a:xfrm>
            </p:grpSpPr>
            <p:sp>
              <p:nvSpPr>
                <p:cNvPr id="64" name="Ellipse 44">
                  <a:extLst>
                    <a:ext uri="{FF2B5EF4-FFF2-40B4-BE49-F238E27FC236}">
                      <a16:creationId xmlns:a16="http://schemas.microsoft.com/office/drawing/2014/main" id="{4E6BCA8E-B25B-4387-B530-A91514DD8F04}"/>
                    </a:ext>
                  </a:extLst>
                </p:cNvPr>
                <p:cNvSpPr/>
                <p:nvPr/>
              </p:nvSpPr>
              <p:spPr bwMode="auto">
                <a:xfrm rot="21052097">
                  <a:off x="4572000" y="1981200"/>
                  <a:ext cx="1278723" cy="127807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</a:ln>
                <a:effectLst>
                  <a:innerShdw blurRad="190500" dist="114300" dir="5640000">
                    <a:srgbClr val="000000">
                      <a:alpha val="37000"/>
                    </a:srgbClr>
                  </a:inn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>
                    <a:solidFill>
                      <a:srgbClr val="FFFFFF"/>
                    </a:solidFill>
                    <a:latin typeface="Calibri" pitchFamily="-112" charset="0"/>
                    <a:ea typeface="ＭＳ Ｐゴシック" pitchFamily="-112" charset="-128"/>
                    <a:cs typeface="+mn-cs"/>
                  </a:endParaRPr>
                </a:p>
              </p:txBody>
            </p:sp>
            <p:sp>
              <p:nvSpPr>
                <p:cNvPr id="65" name="AutoShape 14">
                  <a:extLst>
                    <a:ext uri="{FF2B5EF4-FFF2-40B4-BE49-F238E27FC236}">
                      <a16:creationId xmlns:a16="http://schemas.microsoft.com/office/drawing/2014/main" id="{2734BC13-4E2B-470A-99D6-7F2E1F6DB6B6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4892842" y="2330061"/>
                  <a:ext cx="974559" cy="7557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</p:grpSp>
          <p:sp>
            <p:nvSpPr>
              <p:cNvPr id="62" name="Ellipse 33">
                <a:extLst>
                  <a:ext uri="{FF2B5EF4-FFF2-40B4-BE49-F238E27FC236}">
                    <a16:creationId xmlns:a16="http://schemas.microsoft.com/office/drawing/2014/main" id="{45D6F633-3174-4FD7-9978-566CE680A4B2}"/>
                  </a:ext>
                </a:extLst>
              </p:cNvPr>
              <p:cNvSpPr/>
              <p:nvPr/>
            </p:nvSpPr>
            <p:spPr bwMode="auto">
              <a:xfrm>
                <a:off x="1289542" y="1124401"/>
                <a:ext cx="854074" cy="855662"/>
              </a:xfrm>
              <a:prstGeom prst="ellipse">
                <a:avLst/>
              </a:prstGeom>
              <a:solidFill>
                <a:srgbClr val="FFFFFF">
                  <a:alpha val="27000"/>
                </a:srgbClr>
              </a:solidFill>
              <a:ln w="9525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38100" dist="127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kern="0" dirty="0">
                  <a:solidFill>
                    <a:sysClr val="window" lastClr="FFFFFF"/>
                  </a:solidFill>
                  <a:latin typeface="+mn-lt"/>
                  <a:ea typeface="ＭＳ Ｐゴシック" pitchFamily="-97" charset="-128"/>
                  <a:cs typeface="+mn-cs"/>
                </a:endParaRPr>
              </a:p>
            </p:txBody>
          </p:sp>
        </p:grp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BC6CCA92-6046-41EF-B83D-C16139EE1410}"/>
                </a:ext>
              </a:extLst>
            </p:cNvPr>
            <p:cNvSpPr txBox="1"/>
            <p:nvPr/>
          </p:nvSpPr>
          <p:spPr>
            <a:xfrm>
              <a:off x="1299036" y="1222371"/>
              <a:ext cx="8643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3200" dirty="0">
                  <a:latin typeface="Aharoni" panose="02010803020104030203" pitchFamily="2" charset="-79"/>
                  <a:cs typeface="Aharoni" panose="02010803020104030203" pitchFamily="2" charset="-79"/>
                </a:rPr>
                <a:t>1994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528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26" grpId="0" animBg="1"/>
      <p:bldP spid="3" grpId="0"/>
      <p:bldP spid="127" grpId="0" animBg="1"/>
      <p:bldP spid="4" grpId="0"/>
      <p:bldP spid="1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82">
            <a:extLst>
              <a:ext uri="{FF2B5EF4-FFF2-40B4-BE49-F238E27FC236}">
                <a16:creationId xmlns:a16="http://schemas.microsoft.com/office/drawing/2014/main" id="{F1E6F34B-A5B6-49ED-95A5-91D230D54275}"/>
              </a:ext>
            </a:extLst>
          </p:cNvPr>
          <p:cNvSpPr txBox="1"/>
          <p:nvPr/>
        </p:nvSpPr>
        <p:spPr>
          <a:xfrm>
            <a:off x="515938" y="2329793"/>
            <a:ext cx="3621924" cy="12311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DESCRIPCIÓN</a:t>
            </a:r>
          </a:p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 LOS PERFILES</a:t>
            </a:r>
          </a:p>
        </p:txBody>
      </p:sp>
      <p:sp>
        <p:nvSpPr>
          <p:cNvPr id="38" name="Line 6">
            <a:extLst>
              <a:ext uri="{FF2B5EF4-FFF2-40B4-BE49-F238E27FC236}">
                <a16:creationId xmlns:a16="http://schemas.microsoft.com/office/drawing/2014/main" id="{41848449-F206-47C3-8656-186D8719E9F3}"/>
              </a:ext>
            </a:extLst>
          </p:cNvPr>
          <p:cNvSpPr>
            <a:spLocks noChangeShapeType="1"/>
          </p:cNvSpPr>
          <p:nvPr/>
        </p:nvSpPr>
        <p:spPr bwMode="auto">
          <a:xfrm>
            <a:off x="560542" y="3501008"/>
            <a:ext cx="443803" cy="0"/>
          </a:xfrm>
          <a:prstGeom prst="line">
            <a:avLst/>
          </a:prstGeom>
          <a:noFill/>
          <a:ln w="28575" cap="rnd">
            <a:gradFill>
              <a:gsLst>
                <a:gs pos="0">
                  <a:srgbClr val="2C709D"/>
                </a:gs>
                <a:gs pos="100000">
                  <a:srgbClr val="75D9B5">
                    <a:lumMod val="75000"/>
                  </a:srgbClr>
                </a:gs>
              </a:gsLst>
              <a:lin ang="2700000" scaled="0"/>
            </a:gra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44" name="Grupo 43">
            <a:extLst>
              <a:ext uri="{FF2B5EF4-FFF2-40B4-BE49-F238E27FC236}">
                <a16:creationId xmlns:a16="http://schemas.microsoft.com/office/drawing/2014/main" id="{E83A6177-248B-4F75-A3AC-312B8638BD4C}"/>
              </a:ext>
            </a:extLst>
          </p:cNvPr>
          <p:cNvGrpSpPr/>
          <p:nvPr/>
        </p:nvGrpSpPr>
        <p:grpSpPr>
          <a:xfrm>
            <a:off x="4799858" y="237396"/>
            <a:ext cx="7128790" cy="1594396"/>
            <a:chOff x="4655841" y="332656"/>
            <a:chExt cx="7128790" cy="1594396"/>
          </a:xfrm>
        </p:grpSpPr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27332624-54BB-4470-906B-BC40703B1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5841" y="463640"/>
              <a:ext cx="1512167" cy="1463412"/>
            </a:xfrm>
            <a:custGeom>
              <a:avLst/>
              <a:gdLst>
                <a:gd name="T0" fmla="*/ 141 w 2349"/>
                <a:gd name="T1" fmla="*/ 1431 h 2349"/>
                <a:gd name="T2" fmla="*/ 141 w 2349"/>
                <a:gd name="T3" fmla="*/ 918 h 2349"/>
                <a:gd name="T4" fmla="*/ 918 w 2349"/>
                <a:gd name="T5" fmla="*/ 141 h 2349"/>
                <a:gd name="T6" fmla="*/ 1431 w 2349"/>
                <a:gd name="T7" fmla="*/ 141 h 2349"/>
                <a:gd name="T8" fmla="*/ 2208 w 2349"/>
                <a:gd name="T9" fmla="*/ 918 h 2349"/>
                <a:gd name="T10" fmla="*/ 2208 w 2349"/>
                <a:gd name="T11" fmla="*/ 1431 h 2349"/>
                <a:gd name="T12" fmla="*/ 1431 w 2349"/>
                <a:gd name="T13" fmla="*/ 2208 h 2349"/>
                <a:gd name="T14" fmla="*/ 918 w 2349"/>
                <a:gd name="T15" fmla="*/ 2208 h 2349"/>
                <a:gd name="T16" fmla="*/ 141 w 2349"/>
                <a:gd name="T17" fmla="*/ 1431 h 2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49" h="2349">
                  <a:moveTo>
                    <a:pt x="141" y="1431"/>
                  </a:moveTo>
                  <a:cubicBezTo>
                    <a:pt x="0" y="1290"/>
                    <a:pt x="0" y="1059"/>
                    <a:pt x="141" y="918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1059" y="0"/>
                    <a:pt x="1290" y="0"/>
                    <a:pt x="1431" y="141"/>
                  </a:cubicBezTo>
                  <a:cubicBezTo>
                    <a:pt x="2208" y="918"/>
                    <a:pt x="2208" y="918"/>
                    <a:pt x="2208" y="918"/>
                  </a:cubicBezTo>
                  <a:cubicBezTo>
                    <a:pt x="2349" y="1059"/>
                    <a:pt x="2349" y="1290"/>
                    <a:pt x="2208" y="1431"/>
                  </a:cubicBezTo>
                  <a:cubicBezTo>
                    <a:pt x="1431" y="2208"/>
                    <a:pt x="1431" y="2208"/>
                    <a:pt x="1431" y="2208"/>
                  </a:cubicBezTo>
                  <a:cubicBezTo>
                    <a:pt x="1290" y="2349"/>
                    <a:pt x="1059" y="2349"/>
                    <a:pt x="918" y="2208"/>
                  </a:cubicBezTo>
                  <a:lnTo>
                    <a:pt x="141" y="1431"/>
                  </a:lnTo>
                  <a:close/>
                </a:path>
              </a:pathLst>
            </a:custGeom>
            <a:noFill/>
            <a:ln w="38100" cap="rnd">
              <a:gradFill>
                <a:gsLst>
                  <a:gs pos="0">
                    <a:srgbClr val="2C709D"/>
                  </a:gs>
                  <a:gs pos="100000">
                    <a:srgbClr val="75D9B5">
                      <a:lumMod val="75000"/>
                    </a:srgbClr>
                  </a:gs>
                </a:gsLst>
                <a:lin ang="2700000" scaled="0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46" name="Imagen 53">
              <a:extLst>
                <a:ext uri="{FF2B5EF4-FFF2-40B4-BE49-F238E27FC236}">
                  <a16:creationId xmlns:a16="http://schemas.microsoft.com/office/drawing/2014/main" id="{BB1CE34F-96FD-4022-9070-DBE6E14A5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31740" y="572059"/>
              <a:ext cx="1160367" cy="1157285"/>
            </a:xfrm>
            <a:prstGeom prst="diamond">
              <a:avLst/>
            </a:prstGeom>
            <a:ln w="38100">
              <a:noFill/>
            </a:ln>
          </p:spPr>
        </p:pic>
        <p:sp>
          <p:nvSpPr>
            <p:cNvPr id="47" name="TextBox 45">
              <a:extLst>
                <a:ext uri="{FF2B5EF4-FFF2-40B4-BE49-F238E27FC236}">
                  <a16:creationId xmlns:a16="http://schemas.microsoft.com/office/drawing/2014/main" id="{7746E3C2-1CE7-40E9-84B2-5941C1206F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2084" y="790858"/>
              <a:ext cx="5312547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lvl="0" algn="ctr" defTabSz="457200">
                <a:buNone/>
                <a:defRPr/>
              </a:pPr>
              <a:r>
                <a:rPr lang="es-ES_tradnl" sz="1600" kern="0" dirty="0" err="1">
                  <a:solidFill>
                    <a:srgbClr val="FF0066"/>
                  </a:solidFill>
                </a:rPr>
                <a:t>Est</a:t>
              </a:r>
              <a:r>
                <a:rPr lang="es-ES" sz="1600" kern="0" dirty="0">
                  <a:solidFill>
                    <a:srgbClr val="FF0066"/>
                  </a:solidFill>
                </a:rPr>
                <a:t>á conformado mayoritariamente por hogares en los que el jefe de familia tiene estudios profesionales (82%) El 98% cuenta con internet en la vivienda y es el que más invierte en educación (13%)</a:t>
              </a:r>
            </a:p>
          </p:txBody>
        </p:sp>
        <p:sp>
          <p:nvSpPr>
            <p:cNvPr id="48" name="TextBox 137">
              <a:extLst>
                <a:ext uri="{FF2B5EF4-FFF2-40B4-BE49-F238E27FC236}">
                  <a16:creationId xmlns:a16="http://schemas.microsoft.com/office/drawing/2014/main" id="{701D4F8C-B6A2-4DE6-99A4-3C4B1B56D2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86346" y="332656"/>
              <a:ext cx="178186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457200">
                <a:spcBef>
                  <a:spcPct val="0"/>
                </a:spcBef>
                <a:buNone/>
                <a:defRPr/>
              </a:pPr>
              <a:r>
                <a:rPr lang="es-AR" altLang="es-AR" sz="2800" b="1" kern="0" dirty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A/B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5EB2ADE0-296D-48E0-871B-B1C9957D6660}"/>
              </a:ext>
            </a:extLst>
          </p:cNvPr>
          <p:cNvGrpSpPr/>
          <p:nvPr/>
        </p:nvGrpSpPr>
        <p:grpSpPr>
          <a:xfrm>
            <a:off x="4412600" y="1893580"/>
            <a:ext cx="7484165" cy="1463412"/>
            <a:chOff x="4412600" y="1893580"/>
            <a:chExt cx="7484165" cy="1463412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4505FF79-31C2-4584-B36D-435E7FD11333}"/>
                </a:ext>
              </a:extLst>
            </p:cNvPr>
            <p:cNvGrpSpPr/>
            <p:nvPr/>
          </p:nvGrpSpPr>
          <p:grpSpPr>
            <a:xfrm>
              <a:off x="4412600" y="1893580"/>
              <a:ext cx="7484165" cy="1463412"/>
              <a:chOff x="4412600" y="1530255"/>
              <a:chExt cx="7484165" cy="1463412"/>
            </a:xfrm>
          </p:grpSpPr>
          <p:grpSp>
            <p:nvGrpSpPr>
              <p:cNvPr id="2" name="Grupo 1">
                <a:extLst>
                  <a:ext uri="{FF2B5EF4-FFF2-40B4-BE49-F238E27FC236}">
                    <a16:creationId xmlns:a16="http://schemas.microsoft.com/office/drawing/2014/main" id="{97854E25-1847-477D-9F47-029E549FEA94}"/>
                  </a:ext>
                </a:extLst>
              </p:cNvPr>
              <p:cNvGrpSpPr/>
              <p:nvPr/>
            </p:nvGrpSpPr>
            <p:grpSpPr>
              <a:xfrm>
                <a:off x="4412600" y="1562076"/>
                <a:ext cx="5598285" cy="1362600"/>
                <a:chOff x="4161739" y="332656"/>
                <a:chExt cx="5598285" cy="1362600"/>
              </a:xfrm>
            </p:grpSpPr>
            <p:sp>
              <p:nvSpPr>
                <p:cNvPr id="42" name="TextBox 45">
                  <a:extLst>
                    <a:ext uri="{FF2B5EF4-FFF2-40B4-BE49-F238E27FC236}">
                      <a16:creationId xmlns:a16="http://schemas.microsoft.com/office/drawing/2014/main" id="{5838F118-AC37-48B6-97C4-6AE0E6A9A21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447477" y="864259"/>
                  <a:ext cx="5312547" cy="8309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lvl="0" algn="ctr" defTabSz="457200">
                    <a:buNone/>
                    <a:defRPr/>
                  </a:pPr>
                  <a:r>
                    <a:rPr lang="es-ES" sz="1600" kern="0" dirty="0">
                      <a:solidFill>
                        <a:srgbClr val="CC00FF"/>
                      </a:solidFill>
                    </a:rPr>
                    <a:t>El 89% de los hogares cuentan con uno o más vehículos y el 91% tiene internet fijo en la vivienda. Poco menos de la tercera parte del ingreso lo utiliza en alimentación (31%)</a:t>
                  </a:r>
                </a:p>
              </p:txBody>
            </p:sp>
            <p:sp>
              <p:nvSpPr>
                <p:cNvPr id="43" name="TextBox 137">
                  <a:extLst>
                    <a:ext uri="{FF2B5EF4-FFF2-40B4-BE49-F238E27FC236}">
                      <a16:creationId xmlns:a16="http://schemas.microsoft.com/office/drawing/2014/main" id="{A52D6361-4055-47A0-B143-E387B4D83CD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61739" y="332656"/>
                  <a:ext cx="1781862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defTabSz="457200">
                    <a:spcBef>
                      <a:spcPct val="0"/>
                    </a:spcBef>
                    <a:buNone/>
                    <a:defRPr/>
                  </a:pPr>
                  <a:r>
                    <a:rPr lang="es-AR" altLang="es-AR" sz="2800" b="1" kern="0" dirty="0">
                      <a:solidFill>
                        <a:srgbClr val="CC00FF"/>
                      </a:solidFill>
                    </a:rPr>
                    <a:t>C+</a:t>
                  </a:r>
                </a:p>
              </p:txBody>
            </p:sp>
          </p:grpSp>
          <p:sp>
            <p:nvSpPr>
              <p:cNvPr id="59" name="Freeform 13">
                <a:extLst>
                  <a:ext uri="{FF2B5EF4-FFF2-40B4-BE49-F238E27FC236}">
                    <a16:creationId xmlns:a16="http://schemas.microsoft.com/office/drawing/2014/main" id="{6896BB4F-F8DA-4981-A9E0-48F852D4B0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84598" y="1530255"/>
                <a:ext cx="1512167" cy="1463412"/>
              </a:xfrm>
              <a:custGeom>
                <a:avLst/>
                <a:gdLst>
                  <a:gd name="T0" fmla="*/ 141 w 2349"/>
                  <a:gd name="T1" fmla="*/ 1431 h 2349"/>
                  <a:gd name="T2" fmla="*/ 141 w 2349"/>
                  <a:gd name="T3" fmla="*/ 918 h 2349"/>
                  <a:gd name="T4" fmla="*/ 918 w 2349"/>
                  <a:gd name="T5" fmla="*/ 141 h 2349"/>
                  <a:gd name="T6" fmla="*/ 1431 w 2349"/>
                  <a:gd name="T7" fmla="*/ 141 h 2349"/>
                  <a:gd name="T8" fmla="*/ 2208 w 2349"/>
                  <a:gd name="T9" fmla="*/ 918 h 2349"/>
                  <a:gd name="T10" fmla="*/ 2208 w 2349"/>
                  <a:gd name="T11" fmla="*/ 1431 h 2349"/>
                  <a:gd name="T12" fmla="*/ 1431 w 2349"/>
                  <a:gd name="T13" fmla="*/ 2208 h 2349"/>
                  <a:gd name="T14" fmla="*/ 918 w 2349"/>
                  <a:gd name="T15" fmla="*/ 2208 h 2349"/>
                  <a:gd name="T16" fmla="*/ 141 w 2349"/>
                  <a:gd name="T17" fmla="*/ 1431 h 2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49" h="2349">
                    <a:moveTo>
                      <a:pt x="141" y="1431"/>
                    </a:moveTo>
                    <a:cubicBezTo>
                      <a:pt x="0" y="1290"/>
                      <a:pt x="0" y="1059"/>
                      <a:pt x="141" y="918"/>
                    </a:cubicBezTo>
                    <a:cubicBezTo>
                      <a:pt x="918" y="141"/>
                      <a:pt x="918" y="141"/>
                      <a:pt x="918" y="141"/>
                    </a:cubicBezTo>
                    <a:cubicBezTo>
                      <a:pt x="1059" y="0"/>
                      <a:pt x="1290" y="0"/>
                      <a:pt x="1431" y="141"/>
                    </a:cubicBezTo>
                    <a:cubicBezTo>
                      <a:pt x="2208" y="918"/>
                      <a:pt x="2208" y="918"/>
                      <a:pt x="2208" y="918"/>
                    </a:cubicBezTo>
                    <a:cubicBezTo>
                      <a:pt x="2349" y="1059"/>
                      <a:pt x="2349" y="1290"/>
                      <a:pt x="2208" y="1431"/>
                    </a:cubicBezTo>
                    <a:cubicBezTo>
                      <a:pt x="1431" y="2208"/>
                      <a:pt x="1431" y="2208"/>
                      <a:pt x="1431" y="2208"/>
                    </a:cubicBezTo>
                    <a:cubicBezTo>
                      <a:pt x="1290" y="2349"/>
                      <a:pt x="1059" y="2349"/>
                      <a:pt x="918" y="2208"/>
                    </a:cubicBezTo>
                    <a:lnTo>
                      <a:pt x="141" y="1431"/>
                    </a:lnTo>
                    <a:close/>
                  </a:path>
                </a:pathLst>
              </a:custGeom>
              <a:noFill/>
              <a:ln w="38100" cap="rnd">
                <a:gradFill>
                  <a:gsLst>
                    <a:gs pos="0">
                      <a:srgbClr val="2C709D"/>
                    </a:gs>
                    <a:gs pos="100000">
                      <a:srgbClr val="75D9B5">
                        <a:lumMod val="75000"/>
                      </a:srgbClr>
                    </a:gs>
                  </a:gsLst>
                  <a:lin ang="2700000" scaled="0"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pic>
          <p:nvPicPr>
            <p:cNvPr id="70" name="Imagen 54">
              <a:extLst>
                <a:ext uri="{FF2B5EF4-FFF2-40B4-BE49-F238E27FC236}">
                  <a16:creationId xmlns:a16="http://schemas.microsoft.com/office/drawing/2014/main" id="{7F2C92BE-B61A-4CC7-BCE9-0317C9DB9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20515" y="1972932"/>
              <a:ext cx="1240332" cy="1304707"/>
            </a:xfrm>
            <a:prstGeom prst="diamond">
              <a:avLst/>
            </a:prstGeom>
            <a:ln w="38100">
              <a:noFill/>
            </a:ln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1AA32AE4-1618-4EBD-80D7-EA3856AA6925}"/>
              </a:ext>
            </a:extLst>
          </p:cNvPr>
          <p:cNvGrpSpPr/>
          <p:nvPr/>
        </p:nvGrpSpPr>
        <p:grpSpPr>
          <a:xfrm>
            <a:off x="4975757" y="3547498"/>
            <a:ext cx="7128790" cy="1594396"/>
            <a:chOff x="4975757" y="3547498"/>
            <a:chExt cx="7128790" cy="1594396"/>
          </a:xfrm>
        </p:grpSpPr>
        <p:grpSp>
          <p:nvGrpSpPr>
            <p:cNvPr id="60" name="Grupo 59">
              <a:extLst>
                <a:ext uri="{FF2B5EF4-FFF2-40B4-BE49-F238E27FC236}">
                  <a16:creationId xmlns:a16="http://schemas.microsoft.com/office/drawing/2014/main" id="{32992B82-9838-4361-AB99-B9D50C8A56AE}"/>
                </a:ext>
              </a:extLst>
            </p:cNvPr>
            <p:cNvGrpSpPr/>
            <p:nvPr/>
          </p:nvGrpSpPr>
          <p:grpSpPr>
            <a:xfrm>
              <a:off x="4975757" y="3547498"/>
              <a:ext cx="7128790" cy="1594396"/>
              <a:chOff x="4655841" y="332656"/>
              <a:chExt cx="7128790" cy="1594396"/>
            </a:xfrm>
          </p:grpSpPr>
          <p:sp>
            <p:nvSpPr>
              <p:cNvPr id="61" name="Freeform 13">
                <a:extLst>
                  <a:ext uri="{FF2B5EF4-FFF2-40B4-BE49-F238E27FC236}">
                    <a16:creationId xmlns:a16="http://schemas.microsoft.com/office/drawing/2014/main" id="{3FBBC4BE-905B-4644-B3CC-76F266517F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5841" y="463640"/>
                <a:ext cx="1512167" cy="1463412"/>
              </a:xfrm>
              <a:custGeom>
                <a:avLst/>
                <a:gdLst>
                  <a:gd name="T0" fmla="*/ 141 w 2349"/>
                  <a:gd name="T1" fmla="*/ 1431 h 2349"/>
                  <a:gd name="T2" fmla="*/ 141 w 2349"/>
                  <a:gd name="T3" fmla="*/ 918 h 2349"/>
                  <a:gd name="T4" fmla="*/ 918 w 2349"/>
                  <a:gd name="T5" fmla="*/ 141 h 2349"/>
                  <a:gd name="T6" fmla="*/ 1431 w 2349"/>
                  <a:gd name="T7" fmla="*/ 141 h 2349"/>
                  <a:gd name="T8" fmla="*/ 2208 w 2349"/>
                  <a:gd name="T9" fmla="*/ 918 h 2349"/>
                  <a:gd name="T10" fmla="*/ 2208 w 2349"/>
                  <a:gd name="T11" fmla="*/ 1431 h 2349"/>
                  <a:gd name="T12" fmla="*/ 1431 w 2349"/>
                  <a:gd name="T13" fmla="*/ 2208 h 2349"/>
                  <a:gd name="T14" fmla="*/ 918 w 2349"/>
                  <a:gd name="T15" fmla="*/ 2208 h 2349"/>
                  <a:gd name="T16" fmla="*/ 141 w 2349"/>
                  <a:gd name="T17" fmla="*/ 1431 h 2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49" h="2349">
                    <a:moveTo>
                      <a:pt x="141" y="1431"/>
                    </a:moveTo>
                    <a:cubicBezTo>
                      <a:pt x="0" y="1290"/>
                      <a:pt x="0" y="1059"/>
                      <a:pt x="141" y="918"/>
                    </a:cubicBezTo>
                    <a:cubicBezTo>
                      <a:pt x="918" y="141"/>
                      <a:pt x="918" y="141"/>
                      <a:pt x="918" y="141"/>
                    </a:cubicBezTo>
                    <a:cubicBezTo>
                      <a:pt x="1059" y="0"/>
                      <a:pt x="1290" y="0"/>
                      <a:pt x="1431" y="141"/>
                    </a:cubicBezTo>
                    <a:cubicBezTo>
                      <a:pt x="2208" y="918"/>
                      <a:pt x="2208" y="918"/>
                      <a:pt x="2208" y="918"/>
                    </a:cubicBezTo>
                    <a:cubicBezTo>
                      <a:pt x="2349" y="1059"/>
                      <a:pt x="2349" y="1290"/>
                      <a:pt x="2208" y="1431"/>
                    </a:cubicBezTo>
                    <a:cubicBezTo>
                      <a:pt x="1431" y="2208"/>
                      <a:pt x="1431" y="2208"/>
                      <a:pt x="1431" y="2208"/>
                    </a:cubicBezTo>
                    <a:cubicBezTo>
                      <a:pt x="1290" y="2349"/>
                      <a:pt x="1059" y="2349"/>
                      <a:pt x="918" y="2208"/>
                    </a:cubicBezTo>
                    <a:lnTo>
                      <a:pt x="141" y="1431"/>
                    </a:lnTo>
                    <a:close/>
                  </a:path>
                </a:pathLst>
              </a:custGeom>
              <a:noFill/>
              <a:ln w="38100" cap="rnd">
                <a:gradFill>
                  <a:gsLst>
                    <a:gs pos="0">
                      <a:srgbClr val="2C709D"/>
                    </a:gs>
                    <a:gs pos="100000">
                      <a:srgbClr val="75D9B5">
                        <a:lumMod val="75000"/>
                      </a:srgbClr>
                    </a:gs>
                  </a:gsLst>
                  <a:lin ang="2700000" scaled="0"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TextBox 45">
                <a:extLst>
                  <a:ext uri="{FF2B5EF4-FFF2-40B4-BE49-F238E27FC236}">
                    <a16:creationId xmlns:a16="http://schemas.microsoft.com/office/drawing/2014/main" id="{C149ABA9-7C01-4983-8F36-854F29127C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72084" y="864259"/>
                <a:ext cx="5312547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lvl="0" algn="ctr" defTabSz="457200">
                  <a:buNone/>
                  <a:defRPr/>
                </a:pPr>
                <a:r>
                  <a:rPr lang="es-ES" sz="1600" kern="0" dirty="0">
                    <a:solidFill>
                      <a:srgbClr val="3333CC"/>
                    </a:solidFill>
                  </a:rPr>
                  <a:t>Un 81% de los hogares  tienen un jefe con estudios mayores a primaria y 73% cuentan con internet fijo en la vivienda. Un 35% del gasto se usa en alimentación y 9% en educación</a:t>
                </a:r>
              </a:p>
            </p:txBody>
          </p:sp>
          <p:sp>
            <p:nvSpPr>
              <p:cNvPr id="64" name="TextBox 137">
                <a:extLst>
                  <a:ext uri="{FF2B5EF4-FFF2-40B4-BE49-F238E27FC236}">
                    <a16:creationId xmlns:a16="http://schemas.microsoft.com/office/drawing/2014/main" id="{01506EE2-8082-4262-BCFD-CA380175A0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86346" y="332656"/>
                <a:ext cx="1781862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defTabSz="457200">
                  <a:spcBef>
                    <a:spcPct val="0"/>
                  </a:spcBef>
                  <a:buNone/>
                  <a:defRPr/>
                </a:pPr>
                <a:r>
                  <a:rPr lang="es-AR" altLang="es-AR" sz="2800" b="1" kern="0" dirty="0">
                    <a:solidFill>
                      <a:srgbClr val="5A5AD2"/>
                    </a:solidFill>
                    <a:latin typeface="+mj-lt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pic>
          <p:nvPicPr>
            <p:cNvPr id="71" name="Imagen 55">
              <a:extLst>
                <a:ext uri="{FF2B5EF4-FFF2-40B4-BE49-F238E27FC236}">
                  <a16:creationId xmlns:a16="http://schemas.microsoft.com/office/drawing/2014/main" id="{3CB1C2F8-B876-42F0-9F50-E8E631296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9896" y="3789040"/>
              <a:ext cx="1210465" cy="1211157"/>
            </a:xfrm>
            <a:prstGeom prst="diamond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noFill/>
            </a:ln>
          </p:spPr>
        </p:pic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E46172FF-14F5-43A7-8BBD-2D979A710B7E}"/>
              </a:ext>
            </a:extLst>
          </p:cNvPr>
          <p:cNvGrpSpPr/>
          <p:nvPr/>
        </p:nvGrpSpPr>
        <p:grpSpPr>
          <a:xfrm>
            <a:off x="4588499" y="5277956"/>
            <a:ext cx="7484165" cy="1535420"/>
            <a:chOff x="4588499" y="5277956"/>
            <a:chExt cx="7484165" cy="1535420"/>
          </a:xfrm>
        </p:grpSpPr>
        <p:grpSp>
          <p:nvGrpSpPr>
            <p:cNvPr id="65" name="Grupo 64">
              <a:extLst>
                <a:ext uri="{FF2B5EF4-FFF2-40B4-BE49-F238E27FC236}">
                  <a16:creationId xmlns:a16="http://schemas.microsoft.com/office/drawing/2014/main" id="{2A1FBD94-E819-4EF3-9967-B753DAF9BA38}"/>
                </a:ext>
              </a:extLst>
            </p:cNvPr>
            <p:cNvGrpSpPr/>
            <p:nvPr/>
          </p:nvGrpSpPr>
          <p:grpSpPr>
            <a:xfrm>
              <a:off x="4588499" y="5277956"/>
              <a:ext cx="7484165" cy="1535420"/>
              <a:chOff x="4412600" y="1530255"/>
              <a:chExt cx="7484165" cy="1535420"/>
            </a:xfrm>
          </p:grpSpPr>
          <p:grpSp>
            <p:nvGrpSpPr>
              <p:cNvPr id="66" name="Grupo 65">
                <a:extLst>
                  <a:ext uri="{FF2B5EF4-FFF2-40B4-BE49-F238E27FC236}">
                    <a16:creationId xmlns:a16="http://schemas.microsoft.com/office/drawing/2014/main" id="{B547E2DF-339D-4EC5-9BAD-7BAE0AE4084C}"/>
                  </a:ext>
                </a:extLst>
              </p:cNvPr>
              <p:cNvGrpSpPr/>
              <p:nvPr/>
            </p:nvGrpSpPr>
            <p:grpSpPr>
              <a:xfrm>
                <a:off x="4412600" y="1562076"/>
                <a:ext cx="5899989" cy="1503599"/>
                <a:chOff x="4161739" y="332656"/>
                <a:chExt cx="5899989" cy="1503599"/>
              </a:xfrm>
            </p:grpSpPr>
            <p:sp>
              <p:nvSpPr>
                <p:cNvPr id="68" name="TextBox 45">
                  <a:extLst>
                    <a:ext uri="{FF2B5EF4-FFF2-40B4-BE49-F238E27FC236}">
                      <a16:creationId xmlns:a16="http://schemas.microsoft.com/office/drawing/2014/main" id="{629ADBE0-95C3-4BA1-A1F3-F93475222DC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49181" y="759037"/>
                  <a:ext cx="5312547" cy="10772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just" defTabSz="457200">
                    <a:buNone/>
                    <a:defRPr/>
                  </a:pPr>
                  <a:r>
                    <a:rPr lang="es-ES" sz="1600" kern="0" dirty="0">
                      <a:solidFill>
                        <a:schemeClr val="accent5">
                          <a:lumMod val="50000"/>
                        </a:schemeClr>
                      </a:solidFill>
                    </a:rPr>
                    <a:t>El 73% de los hogares están encabezados por un jefe con estudios mayores a primaria. El 47% cuenta con internet fijo en la vivienda. El 38% del gasto se asigna a alimentación y 5% a vestido y calzado</a:t>
                  </a:r>
                </a:p>
              </p:txBody>
            </p:sp>
            <p:sp>
              <p:nvSpPr>
                <p:cNvPr id="69" name="TextBox 137">
                  <a:extLst>
                    <a:ext uri="{FF2B5EF4-FFF2-40B4-BE49-F238E27FC236}">
                      <a16:creationId xmlns:a16="http://schemas.microsoft.com/office/drawing/2014/main" id="{358C78C8-D916-4790-970C-0E5596FB15F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61739" y="332656"/>
                  <a:ext cx="1781862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defTabSz="457200">
                    <a:spcBef>
                      <a:spcPct val="0"/>
                    </a:spcBef>
                    <a:buNone/>
                    <a:defRPr/>
                  </a:pPr>
                  <a:r>
                    <a:rPr lang="es-AR" altLang="es-AR" sz="2800" b="1" kern="0" dirty="0">
                      <a:solidFill>
                        <a:srgbClr val="215968"/>
                      </a:solidFill>
                    </a:rPr>
                    <a:t>C-</a:t>
                  </a:r>
                </a:p>
              </p:txBody>
            </p:sp>
          </p:grpSp>
          <p:sp>
            <p:nvSpPr>
              <p:cNvPr id="67" name="Freeform 13">
                <a:extLst>
                  <a:ext uri="{FF2B5EF4-FFF2-40B4-BE49-F238E27FC236}">
                    <a16:creationId xmlns:a16="http://schemas.microsoft.com/office/drawing/2014/main" id="{7B828775-5371-4450-A127-C7CD4E5860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84598" y="1530255"/>
                <a:ext cx="1512167" cy="1463412"/>
              </a:xfrm>
              <a:custGeom>
                <a:avLst/>
                <a:gdLst>
                  <a:gd name="T0" fmla="*/ 141 w 2349"/>
                  <a:gd name="T1" fmla="*/ 1431 h 2349"/>
                  <a:gd name="T2" fmla="*/ 141 w 2349"/>
                  <a:gd name="T3" fmla="*/ 918 h 2349"/>
                  <a:gd name="T4" fmla="*/ 918 w 2349"/>
                  <a:gd name="T5" fmla="*/ 141 h 2349"/>
                  <a:gd name="T6" fmla="*/ 1431 w 2349"/>
                  <a:gd name="T7" fmla="*/ 141 h 2349"/>
                  <a:gd name="T8" fmla="*/ 2208 w 2349"/>
                  <a:gd name="T9" fmla="*/ 918 h 2349"/>
                  <a:gd name="T10" fmla="*/ 2208 w 2349"/>
                  <a:gd name="T11" fmla="*/ 1431 h 2349"/>
                  <a:gd name="T12" fmla="*/ 1431 w 2349"/>
                  <a:gd name="T13" fmla="*/ 2208 h 2349"/>
                  <a:gd name="T14" fmla="*/ 918 w 2349"/>
                  <a:gd name="T15" fmla="*/ 2208 h 2349"/>
                  <a:gd name="T16" fmla="*/ 141 w 2349"/>
                  <a:gd name="T17" fmla="*/ 1431 h 2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49" h="2349">
                    <a:moveTo>
                      <a:pt x="141" y="1431"/>
                    </a:moveTo>
                    <a:cubicBezTo>
                      <a:pt x="0" y="1290"/>
                      <a:pt x="0" y="1059"/>
                      <a:pt x="141" y="918"/>
                    </a:cubicBezTo>
                    <a:cubicBezTo>
                      <a:pt x="918" y="141"/>
                      <a:pt x="918" y="141"/>
                      <a:pt x="918" y="141"/>
                    </a:cubicBezTo>
                    <a:cubicBezTo>
                      <a:pt x="1059" y="0"/>
                      <a:pt x="1290" y="0"/>
                      <a:pt x="1431" y="141"/>
                    </a:cubicBezTo>
                    <a:cubicBezTo>
                      <a:pt x="2208" y="918"/>
                      <a:pt x="2208" y="918"/>
                      <a:pt x="2208" y="918"/>
                    </a:cubicBezTo>
                    <a:cubicBezTo>
                      <a:pt x="2349" y="1059"/>
                      <a:pt x="2349" y="1290"/>
                      <a:pt x="2208" y="1431"/>
                    </a:cubicBezTo>
                    <a:cubicBezTo>
                      <a:pt x="1431" y="2208"/>
                      <a:pt x="1431" y="2208"/>
                      <a:pt x="1431" y="2208"/>
                    </a:cubicBezTo>
                    <a:cubicBezTo>
                      <a:pt x="1290" y="2349"/>
                      <a:pt x="1059" y="2349"/>
                      <a:pt x="918" y="2208"/>
                    </a:cubicBezTo>
                    <a:lnTo>
                      <a:pt x="141" y="1431"/>
                    </a:lnTo>
                    <a:close/>
                  </a:path>
                </a:pathLst>
              </a:custGeom>
              <a:noFill/>
              <a:ln w="38100" cap="rnd">
                <a:gradFill>
                  <a:gsLst>
                    <a:gs pos="0">
                      <a:srgbClr val="2C709D"/>
                    </a:gs>
                    <a:gs pos="100000">
                      <a:srgbClr val="75D9B5">
                        <a:lumMod val="75000"/>
                      </a:srgbClr>
                    </a:gs>
                  </a:gsLst>
                  <a:lin ang="2700000" scaled="0"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pic>
          <p:nvPicPr>
            <p:cNvPr id="72" name="Picture 6" descr="C-">
              <a:extLst>
                <a:ext uri="{FF2B5EF4-FFF2-40B4-BE49-F238E27FC236}">
                  <a16:creationId xmlns:a16="http://schemas.microsoft.com/office/drawing/2014/main" id="{0BB2C384-CABE-434C-B13B-D2EA1CEDDE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6638" y="5375488"/>
              <a:ext cx="1199884" cy="1268348"/>
            </a:xfrm>
            <a:prstGeom prst="diamond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noFill/>
            </a:ln>
            <a:extLst/>
          </p:spPr>
        </p:pic>
      </p:grpSp>
    </p:spTree>
    <p:extLst>
      <p:ext uri="{BB962C8B-B14F-4D97-AF65-F5344CB8AC3E}">
        <p14:creationId xmlns:p14="http://schemas.microsoft.com/office/powerpoint/2010/main" val="171041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82">
            <a:extLst>
              <a:ext uri="{FF2B5EF4-FFF2-40B4-BE49-F238E27FC236}">
                <a16:creationId xmlns:a16="http://schemas.microsoft.com/office/drawing/2014/main" id="{F1E6F34B-A5B6-49ED-95A5-91D230D54275}"/>
              </a:ext>
            </a:extLst>
          </p:cNvPr>
          <p:cNvSpPr txBox="1"/>
          <p:nvPr/>
        </p:nvSpPr>
        <p:spPr>
          <a:xfrm>
            <a:off x="515938" y="2329793"/>
            <a:ext cx="3621924" cy="12311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DESCRIPCIÓN</a:t>
            </a:r>
          </a:p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 LOS PERFILES</a:t>
            </a:r>
          </a:p>
        </p:txBody>
      </p:sp>
      <p:sp>
        <p:nvSpPr>
          <p:cNvPr id="38" name="Line 6">
            <a:extLst>
              <a:ext uri="{FF2B5EF4-FFF2-40B4-BE49-F238E27FC236}">
                <a16:creationId xmlns:a16="http://schemas.microsoft.com/office/drawing/2014/main" id="{41848449-F206-47C3-8656-186D8719E9F3}"/>
              </a:ext>
            </a:extLst>
          </p:cNvPr>
          <p:cNvSpPr>
            <a:spLocks noChangeShapeType="1"/>
          </p:cNvSpPr>
          <p:nvPr/>
        </p:nvSpPr>
        <p:spPr bwMode="auto">
          <a:xfrm>
            <a:off x="560542" y="3501008"/>
            <a:ext cx="443803" cy="0"/>
          </a:xfrm>
          <a:prstGeom prst="line">
            <a:avLst/>
          </a:prstGeom>
          <a:noFill/>
          <a:ln w="28575" cap="rnd">
            <a:gradFill>
              <a:gsLst>
                <a:gs pos="0">
                  <a:srgbClr val="2C709D"/>
                </a:gs>
                <a:gs pos="100000">
                  <a:srgbClr val="75D9B5">
                    <a:lumMod val="75000"/>
                  </a:srgbClr>
                </a:gs>
              </a:gsLst>
              <a:lin ang="2700000" scaled="0"/>
            </a:gra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44F45FA7-35E5-4E54-A6B8-F6107691EAE7}"/>
              </a:ext>
            </a:extLst>
          </p:cNvPr>
          <p:cNvGrpSpPr/>
          <p:nvPr/>
        </p:nvGrpSpPr>
        <p:grpSpPr>
          <a:xfrm>
            <a:off x="4799858" y="540726"/>
            <a:ext cx="7128790" cy="1594396"/>
            <a:chOff x="4799858" y="540726"/>
            <a:chExt cx="7128790" cy="1594396"/>
          </a:xfrm>
        </p:grpSpPr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E83A6177-248B-4F75-A3AC-312B8638BD4C}"/>
                </a:ext>
              </a:extLst>
            </p:cNvPr>
            <p:cNvGrpSpPr/>
            <p:nvPr/>
          </p:nvGrpSpPr>
          <p:grpSpPr>
            <a:xfrm>
              <a:off x="4799858" y="540726"/>
              <a:ext cx="7128790" cy="1594396"/>
              <a:chOff x="4655841" y="332656"/>
              <a:chExt cx="7128790" cy="1594396"/>
            </a:xfrm>
          </p:grpSpPr>
          <p:sp>
            <p:nvSpPr>
              <p:cNvPr id="45" name="Freeform 13">
                <a:extLst>
                  <a:ext uri="{FF2B5EF4-FFF2-40B4-BE49-F238E27FC236}">
                    <a16:creationId xmlns:a16="http://schemas.microsoft.com/office/drawing/2014/main" id="{27332624-54BB-4470-906B-BC40703B15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5841" y="463640"/>
                <a:ext cx="1512167" cy="1463412"/>
              </a:xfrm>
              <a:custGeom>
                <a:avLst/>
                <a:gdLst>
                  <a:gd name="T0" fmla="*/ 141 w 2349"/>
                  <a:gd name="T1" fmla="*/ 1431 h 2349"/>
                  <a:gd name="T2" fmla="*/ 141 w 2349"/>
                  <a:gd name="T3" fmla="*/ 918 h 2349"/>
                  <a:gd name="T4" fmla="*/ 918 w 2349"/>
                  <a:gd name="T5" fmla="*/ 141 h 2349"/>
                  <a:gd name="T6" fmla="*/ 1431 w 2349"/>
                  <a:gd name="T7" fmla="*/ 141 h 2349"/>
                  <a:gd name="T8" fmla="*/ 2208 w 2349"/>
                  <a:gd name="T9" fmla="*/ 918 h 2349"/>
                  <a:gd name="T10" fmla="*/ 2208 w 2349"/>
                  <a:gd name="T11" fmla="*/ 1431 h 2349"/>
                  <a:gd name="T12" fmla="*/ 1431 w 2349"/>
                  <a:gd name="T13" fmla="*/ 2208 h 2349"/>
                  <a:gd name="T14" fmla="*/ 918 w 2349"/>
                  <a:gd name="T15" fmla="*/ 2208 h 2349"/>
                  <a:gd name="T16" fmla="*/ 141 w 2349"/>
                  <a:gd name="T17" fmla="*/ 1431 h 2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49" h="2349">
                    <a:moveTo>
                      <a:pt x="141" y="1431"/>
                    </a:moveTo>
                    <a:cubicBezTo>
                      <a:pt x="0" y="1290"/>
                      <a:pt x="0" y="1059"/>
                      <a:pt x="141" y="918"/>
                    </a:cubicBezTo>
                    <a:cubicBezTo>
                      <a:pt x="918" y="141"/>
                      <a:pt x="918" y="141"/>
                      <a:pt x="918" y="141"/>
                    </a:cubicBezTo>
                    <a:cubicBezTo>
                      <a:pt x="1059" y="0"/>
                      <a:pt x="1290" y="0"/>
                      <a:pt x="1431" y="141"/>
                    </a:cubicBezTo>
                    <a:cubicBezTo>
                      <a:pt x="2208" y="918"/>
                      <a:pt x="2208" y="918"/>
                      <a:pt x="2208" y="918"/>
                    </a:cubicBezTo>
                    <a:cubicBezTo>
                      <a:pt x="2349" y="1059"/>
                      <a:pt x="2349" y="1290"/>
                      <a:pt x="2208" y="1431"/>
                    </a:cubicBezTo>
                    <a:cubicBezTo>
                      <a:pt x="1431" y="2208"/>
                      <a:pt x="1431" y="2208"/>
                      <a:pt x="1431" y="2208"/>
                    </a:cubicBezTo>
                    <a:cubicBezTo>
                      <a:pt x="1290" y="2349"/>
                      <a:pt x="1059" y="2349"/>
                      <a:pt x="918" y="2208"/>
                    </a:cubicBezTo>
                    <a:lnTo>
                      <a:pt x="141" y="1431"/>
                    </a:lnTo>
                    <a:close/>
                  </a:path>
                </a:pathLst>
              </a:custGeom>
              <a:noFill/>
              <a:ln w="38100" cap="rnd">
                <a:gradFill>
                  <a:gsLst>
                    <a:gs pos="0">
                      <a:srgbClr val="2C709D"/>
                    </a:gs>
                    <a:gs pos="100000">
                      <a:srgbClr val="75D9B5">
                        <a:lumMod val="75000"/>
                      </a:srgbClr>
                    </a:gs>
                  </a:gsLst>
                  <a:lin ang="2700000" scaled="0"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TextBox 45">
                <a:extLst>
                  <a:ext uri="{FF2B5EF4-FFF2-40B4-BE49-F238E27FC236}">
                    <a16:creationId xmlns:a16="http://schemas.microsoft.com/office/drawing/2014/main" id="{7746E3C2-1CE7-40E9-84B2-5941C1206F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72084" y="864259"/>
                <a:ext cx="5312547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just" defTabSz="457200">
                  <a:spcBef>
                    <a:spcPct val="0"/>
                  </a:spcBef>
                  <a:buNone/>
                  <a:defRPr/>
                </a:pPr>
                <a:r>
                  <a:rPr lang="es-ES_tradnl" sz="1600" kern="0" dirty="0">
                    <a:solidFill>
                      <a:schemeClr val="accent5">
                        <a:lumMod val="75000"/>
                      </a:schemeClr>
                    </a:solidFill>
                  </a:rPr>
                  <a:t>El 62% de los hogares tiene un jefe con estudios mayores a primaria. Solamente el 19% cuenta con </a:t>
                </a:r>
                <a:r>
                  <a:rPr lang="es-ES_tradnl" sz="1600" kern="0" dirty="0" err="1">
                    <a:solidFill>
                      <a:schemeClr val="accent5">
                        <a:lumMod val="75000"/>
                      </a:schemeClr>
                    </a:solidFill>
                  </a:rPr>
                  <a:t>conexi</a:t>
                </a:r>
                <a:r>
                  <a:rPr lang="es-ES" sz="1600" kern="0" dirty="0" err="1">
                    <a:solidFill>
                      <a:schemeClr val="accent5">
                        <a:lumMod val="75000"/>
                      </a:schemeClr>
                    </a:solidFill>
                  </a:rPr>
                  <a:t>ón</a:t>
                </a:r>
                <a:r>
                  <a:rPr lang="es-ES" sz="1600" kern="0" dirty="0">
                    <a:solidFill>
                      <a:schemeClr val="accent5">
                        <a:lumMod val="75000"/>
                      </a:schemeClr>
                    </a:solidFill>
                  </a:rPr>
                  <a:t> fija a internet y destina el 41% del gasto a la alimentación</a:t>
                </a:r>
                <a:endParaRPr lang="en-US" altLang="es-AR" sz="1600" kern="0" dirty="0">
                  <a:solidFill>
                    <a:schemeClr val="accent5">
                      <a:lumMod val="75000"/>
                    </a:schemeClr>
                  </a:solidFill>
                  <a:latin typeface="Bookman Old Style" panose="02050604050505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137">
                <a:extLst>
                  <a:ext uri="{FF2B5EF4-FFF2-40B4-BE49-F238E27FC236}">
                    <a16:creationId xmlns:a16="http://schemas.microsoft.com/office/drawing/2014/main" id="{701D4F8C-B6A2-4DE6-99A4-3C4B1B56D2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86346" y="332656"/>
                <a:ext cx="1781862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defTabSz="457200">
                  <a:spcBef>
                    <a:spcPct val="0"/>
                  </a:spcBef>
                  <a:buNone/>
                  <a:defRPr/>
                </a:pPr>
                <a:r>
                  <a:rPr lang="es-AR" altLang="es-AR" sz="2800" b="1" kern="0" dirty="0">
                    <a:solidFill>
                      <a:srgbClr val="66A2B3"/>
                    </a:solidFill>
                    <a:latin typeface="+mj-lt"/>
                    <a:cs typeface="Arial" panose="020B0604020202020204" pitchFamily="34" charset="0"/>
                  </a:rPr>
                  <a:t>D+</a:t>
                </a:r>
              </a:p>
            </p:txBody>
          </p:sp>
        </p:grpSp>
        <p:pic>
          <p:nvPicPr>
            <p:cNvPr id="28" name="Picture 10" descr="D+">
              <a:extLst>
                <a:ext uri="{FF2B5EF4-FFF2-40B4-BE49-F238E27FC236}">
                  <a16:creationId xmlns:a16="http://schemas.microsoft.com/office/drawing/2014/main" id="{02650A03-028F-41FA-8527-8451929E3E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0599" y="742423"/>
              <a:ext cx="1293863" cy="1261716"/>
            </a:xfrm>
            <a:prstGeom prst="diamond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4530B3EB-2073-4E7D-A4A0-7C951CEA3CF3}"/>
              </a:ext>
            </a:extLst>
          </p:cNvPr>
          <p:cNvGrpSpPr/>
          <p:nvPr/>
        </p:nvGrpSpPr>
        <p:grpSpPr>
          <a:xfrm>
            <a:off x="4412600" y="2196910"/>
            <a:ext cx="7484165" cy="1517220"/>
            <a:chOff x="4412600" y="2196910"/>
            <a:chExt cx="7484165" cy="1517220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4505FF79-31C2-4584-B36D-435E7FD11333}"/>
                </a:ext>
              </a:extLst>
            </p:cNvPr>
            <p:cNvGrpSpPr/>
            <p:nvPr/>
          </p:nvGrpSpPr>
          <p:grpSpPr>
            <a:xfrm>
              <a:off x="4412600" y="2196910"/>
              <a:ext cx="7484165" cy="1517220"/>
              <a:chOff x="4412600" y="1530255"/>
              <a:chExt cx="7484165" cy="1517220"/>
            </a:xfrm>
          </p:grpSpPr>
          <p:grpSp>
            <p:nvGrpSpPr>
              <p:cNvPr id="2" name="Grupo 1">
                <a:extLst>
                  <a:ext uri="{FF2B5EF4-FFF2-40B4-BE49-F238E27FC236}">
                    <a16:creationId xmlns:a16="http://schemas.microsoft.com/office/drawing/2014/main" id="{97854E25-1847-477D-9F47-029E549FEA94}"/>
                  </a:ext>
                </a:extLst>
              </p:cNvPr>
              <p:cNvGrpSpPr/>
              <p:nvPr/>
            </p:nvGrpSpPr>
            <p:grpSpPr>
              <a:xfrm>
                <a:off x="4412600" y="1562076"/>
                <a:ext cx="5715848" cy="1485399"/>
                <a:chOff x="4161739" y="332656"/>
                <a:chExt cx="5715848" cy="1485399"/>
              </a:xfrm>
            </p:grpSpPr>
            <p:sp>
              <p:nvSpPr>
                <p:cNvPr id="42" name="TextBox 45">
                  <a:extLst>
                    <a:ext uri="{FF2B5EF4-FFF2-40B4-BE49-F238E27FC236}">
                      <a16:creationId xmlns:a16="http://schemas.microsoft.com/office/drawing/2014/main" id="{5838F118-AC37-48B6-97C4-6AE0E6A9A21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65040" y="740837"/>
                  <a:ext cx="5312547" cy="10772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lvl="0" algn="just" defTabSz="457200">
                    <a:spcBef>
                      <a:spcPts val="0"/>
                    </a:spcBef>
                    <a:buNone/>
                    <a:defRPr/>
                  </a:pPr>
                  <a:r>
                    <a:rPr lang="es-ES" sz="1600" kern="0" dirty="0">
                      <a:solidFill>
                        <a:schemeClr val="bg2">
                          <a:lumMod val="25000"/>
                        </a:schemeClr>
                      </a:solidFill>
                    </a:rPr>
                    <a:t>En el 56% de los hogares el jefe tiene estudios hasta primaria y solamente el 4% tiene internet fijo en la vivienda. Poco menos de la mitad de su gasto se destina a la alimentación (46%)</a:t>
                  </a:r>
                  <a:endParaRPr lang="es-AR" altLang="es-AR" sz="1600" kern="0" dirty="0">
                    <a:solidFill>
                      <a:schemeClr val="bg2">
                        <a:lumMod val="25000"/>
                      </a:schemeClr>
                    </a:solidFill>
                    <a:latin typeface="Bookman Old Style" panose="02050604050505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TextBox 137">
                  <a:extLst>
                    <a:ext uri="{FF2B5EF4-FFF2-40B4-BE49-F238E27FC236}">
                      <a16:creationId xmlns:a16="http://schemas.microsoft.com/office/drawing/2014/main" id="{A52D6361-4055-47A0-B143-E387B4D83CD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61739" y="332656"/>
                  <a:ext cx="1781862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defTabSz="457200">
                    <a:spcBef>
                      <a:spcPct val="0"/>
                    </a:spcBef>
                    <a:buNone/>
                    <a:defRPr/>
                  </a:pPr>
                  <a:r>
                    <a:rPr lang="es-AR" altLang="es-AR" sz="2800" b="1" kern="0" dirty="0">
                      <a:solidFill>
                        <a:srgbClr val="5D5840"/>
                      </a:solidFill>
                    </a:rPr>
                    <a:t>D</a:t>
                  </a:r>
                </a:p>
              </p:txBody>
            </p:sp>
          </p:grpSp>
          <p:sp>
            <p:nvSpPr>
              <p:cNvPr id="59" name="Freeform 13">
                <a:extLst>
                  <a:ext uri="{FF2B5EF4-FFF2-40B4-BE49-F238E27FC236}">
                    <a16:creationId xmlns:a16="http://schemas.microsoft.com/office/drawing/2014/main" id="{6896BB4F-F8DA-4981-A9E0-48F852D4B0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84598" y="1530255"/>
                <a:ext cx="1512167" cy="1463412"/>
              </a:xfrm>
              <a:custGeom>
                <a:avLst/>
                <a:gdLst>
                  <a:gd name="T0" fmla="*/ 141 w 2349"/>
                  <a:gd name="T1" fmla="*/ 1431 h 2349"/>
                  <a:gd name="T2" fmla="*/ 141 w 2349"/>
                  <a:gd name="T3" fmla="*/ 918 h 2349"/>
                  <a:gd name="T4" fmla="*/ 918 w 2349"/>
                  <a:gd name="T5" fmla="*/ 141 h 2349"/>
                  <a:gd name="T6" fmla="*/ 1431 w 2349"/>
                  <a:gd name="T7" fmla="*/ 141 h 2349"/>
                  <a:gd name="T8" fmla="*/ 2208 w 2349"/>
                  <a:gd name="T9" fmla="*/ 918 h 2349"/>
                  <a:gd name="T10" fmla="*/ 2208 w 2349"/>
                  <a:gd name="T11" fmla="*/ 1431 h 2349"/>
                  <a:gd name="T12" fmla="*/ 1431 w 2349"/>
                  <a:gd name="T13" fmla="*/ 2208 h 2349"/>
                  <a:gd name="T14" fmla="*/ 918 w 2349"/>
                  <a:gd name="T15" fmla="*/ 2208 h 2349"/>
                  <a:gd name="T16" fmla="*/ 141 w 2349"/>
                  <a:gd name="T17" fmla="*/ 1431 h 2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49" h="2349">
                    <a:moveTo>
                      <a:pt x="141" y="1431"/>
                    </a:moveTo>
                    <a:cubicBezTo>
                      <a:pt x="0" y="1290"/>
                      <a:pt x="0" y="1059"/>
                      <a:pt x="141" y="918"/>
                    </a:cubicBezTo>
                    <a:cubicBezTo>
                      <a:pt x="918" y="141"/>
                      <a:pt x="918" y="141"/>
                      <a:pt x="918" y="141"/>
                    </a:cubicBezTo>
                    <a:cubicBezTo>
                      <a:pt x="1059" y="0"/>
                      <a:pt x="1290" y="0"/>
                      <a:pt x="1431" y="141"/>
                    </a:cubicBezTo>
                    <a:cubicBezTo>
                      <a:pt x="2208" y="918"/>
                      <a:pt x="2208" y="918"/>
                      <a:pt x="2208" y="918"/>
                    </a:cubicBezTo>
                    <a:cubicBezTo>
                      <a:pt x="2349" y="1059"/>
                      <a:pt x="2349" y="1290"/>
                      <a:pt x="2208" y="1431"/>
                    </a:cubicBezTo>
                    <a:cubicBezTo>
                      <a:pt x="1431" y="2208"/>
                      <a:pt x="1431" y="2208"/>
                      <a:pt x="1431" y="2208"/>
                    </a:cubicBezTo>
                    <a:cubicBezTo>
                      <a:pt x="1290" y="2349"/>
                      <a:pt x="1059" y="2349"/>
                      <a:pt x="918" y="2208"/>
                    </a:cubicBezTo>
                    <a:lnTo>
                      <a:pt x="141" y="1431"/>
                    </a:lnTo>
                    <a:close/>
                  </a:path>
                </a:pathLst>
              </a:custGeom>
              <a:noFill/>
              <a:ln w="38100" cap="rnd">
                <a:gradFill>
                  <a:gsLst>
                    <a:gs pos="0">
                      <a:srgbClr val="2C709D"/>
                    </a:gs>
                    <a:gs pos="100000">
                      <a:srgbClr val="75D9B5">
                        <a:lumMod val="75000"/>
                      </a:srgbClr>
                    </a:gs>
                  </a:gsLst>
                  <a:lin ang="2700000" scaled="0"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F77A1E89-4F01-4F21-B03C-8D7F7F1B6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02188" y="2315346"/>
              <a:ext cx="1276986" cy="1260000"/>
            </a:xfrm>
            <a:prstGeom prst="diamond">
              <a:avLst/>
            </a:prstGeom>
            <a:ln w="38100">
              <a:noFill/>
            </a:ln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45E90097-2382-4874-BD0A-B5D0745E0BD9}"/>
              </a:ext>
            </a:extLst>
          </p:cNvPr>
          <p:cNvGrpSpPr/>
          <p:nvPr/>
        </p:nvGrpSpPr>
        <p:grpSpPr>
          <a:xfrm>
            <a:off x="4975757" y="3850828"/>
            <a:ext cx="7128790" cy="1608821"/>
            <a:chOff x="4975757" y="3850828"/>
            <a:chExt cx="7128790" cy="1608821"/>
          </a:xfrm>
        </p:grpSpPr>
        <p:grpSp>
          <p:nvGrpSpPr>
            <p:cNvPr id="60" name="Grupo 59">
              <a:extLst>
                <a:ext uri="{FF2B5EF4-FFF2-40B4-BE49-F238E27FC236}">
                  <a16:creationId xmlns:a16="http://schemas.microsoft.com/office/drawing/2014/main" id="{32992B82-9838-4361-AB99-B9D50C8A56AE}"/>
                </a:ext>
              </a:extLst>
            </p:cNvPr>
            <p:cNvGrpSpPr/>
            <p:nvPr/>
          </p:nvGrpSpPr>
          <p:grpSpPr>
            <a:xfrm>
              <a:off x="4975757" y="3850828"/>
              <a:ext cx="7128790" cy="1608821"/>
              <a:chOff x="4655841" y="332656"/>
              <a:chExt cx="7128790" cy="1608821"/>
            </a:xfrm>
          </p:grpSpPr>
          <p:sp>
            <p:nvSpPr>
              <p:cNvPr id="61" name="Freeform 13">
                <a:extLst>
                  <a:ext uri="{FF2B5EF4-FFF2-40B4-BE49-F238E27FC236}">
                    <a16:creationId xmlns:a16="http://schemas.microsoft.com/office/drawing/2014/main" id="{3FBBC4BE-905B-4644-B3CC-76F266517F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5841" y="463640"/>
                <a:ext cx="1512167" cy="1463412"/>
              </a:xfrm>
              <a:custGeom>
                <a:avLst/>
                <a:gdLst>
                  <a:gd name="T0" fmla="*/ 141 w 2349"/>
                  <a:gd name="T1" fmla="*/ 1431 h 2349"/>
                  <a:gd name="T2" fmla="*/ 141 w 2349"/>
                  <a:gd name="T3" fmla="*/ 918 h 2349"/>
                  <a:gd name="T4" fmla="*/ 918 w 2349"/>
                  <a:gd name="T5" fmla="*/ 141 h 2349"/>
                  <a:gd name="T6" fmla="*/ 1431 w 2349"/>
                  <a:gd name="T7" fmla="*/ 141 h 2349"/>
                  <a:gd name="T8" fmla="*/ 2208 w 2349"/>
                  <a:gd name="T9" fmla="*/ 918 h 2349"/>
                  <a:gd name="T10" fmla="*/ 2208 w 2349"/>
                  <a:gd name="T11" fmla="*/ 1431 h 2349"/>
                  <a:gd name="T12" fmla="*/ 1431 w 2349"/>
                  <a:gd name="T13" fmla="*/ 2208 h 2349"/>
                  <a:gd name="T14" fmla="*/ 918 w 2349"/>
                  <a:gd name="T15" fmla="*/ 2208 h 2349"/>
                  <a:gd name="T16" fmla="*/ 141 w 2349"/>
                  <a:gd name="T17" fmla="*/ 1431 h 2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49" h="2349">
                    <a:moveTo>
                      <a:pt x="141" y="1431"/>
                    </a:moveTo>
                    <a:cubicBezTo>
                      <a:pt x="0" y="1290"/>
                      <a:pt x="0" y="1059"/>
                      <a:pt x="141" y="918"/>
                    </a:cubicBezTo>
                    <a:cubicBezTo>
                      <a:pt x="918" y="141"/>
                      <a:pt x="918" y="141"/>
                      <a:pt x="918" y="141"/>
                    </a:cubicBezTo>
                    <a:cubicBezTo>
                      <a:pt x="1059" y="0"/>
                      <a:pt x="1290" y="0"/>
                      <a:pt x="1431" y="141"/>
                    </a:cubicBezTo>
                    <a:cubicBezTo>
                      <a:pt x="2208" y="918"/>
                      <a:pt x="2208" y="918"/>
                      <a:pt x="2208" y="918"/>
                    </a:cubicBezTo>
                    <a:cubicBezTo>
                      <a:pt x="2349" y="1059"/>
                      <a:pt x="2349" y="1290"/>
                      <a:pt x="2208" y="1431"/>
                    </a:cubicBezTo>
                    <a:cubicBezTo>
                      <a:pt x="1431" y="2208"/>
                      <a:pt x="1431" y="2208"/>
                      <a:pt x="1431" y="2208"/>
                    </a:cubicBezTo>
                    <a:cubicBezTo>
                      <a:pt x="1290" y="2349"/>
                      <a:pt x="1059" y="2349"/>
                      <a:pt x="918" y="2208"/>
                    </a:cubicBezTo>
                    <a:lnTo>
                      <a:pt x="141" y="1431"/>
                    </a:lnTo>
                    <a:close/>
                  </a:path>
                </a:pathLst>
              </a:custGeom>
              <a:noFill/>
              <a:ln w="38100" cap="rnd">
                <a:gradFill>
                  <a:gsLst>
                    <a:gs pos="0">
                      <a:srgbClr val="2C709D"/>
                    </a:gs>
                    <a:gs pos="100000">
                      <a:srgbClr val="75D9B5">
                        <a:lumMod val="75000"/>
                      </a:srgbClr>
                    </a:gs>
                  </a:gsLst>
                  <a:lin ang="2700000" scaled="0"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TextBox 45">
                <a:extLst>
                  <a:ext uri="{FF2B5EF4-FFF2-40B4-BE49-F238E27FC236}">
                    <a16:creationId xmlns:a16="http://schemas.microsoft.com/office/drawing/2014/main" id="{C149ABA9-7C01-4983-8F36-854F29127C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72084" y="864259"/>
                <a:ext cx="5312547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lvl="0" algn="just" defTabSz="457200">
                  <a:spcBef>
                    <a:spcPct val="0"/>
                  </a:spcBef>
                  <a:buNone/>
                  <a:defRPr/>
                </a:pPr>
                <a:r>
                  <a:rPr lang="es-ES" sz="1600" kern="0" dirty="0">
                    <a:solidFill>
                      <a:schemeClr val="accent3">
                        <a:lumMod val="50000"/>
                      </a:schemeClr>
                    </a:solidFill>
                  </a:rPr>
                  <a:t>La mayoría de los hogares (95%) tienen un jefe con estudios no mayores a primaria. La tenencia de internet en la vivienda es  muy bajo (0.1%) Más de la mitad del gasto se asigna a alimentos (52%) y solo el 5% a educación</a:t>
                </a:r>
                <a:endParaRPr lang="es-AR" altLang="es-AR" sz="1600" kern="0" dirty="0">
                  <a:solidFill>
                    <a:schemeClr val="accent3">
                      <a:lumMod val="50000"/>
                    </a:schemeClr>
                  </a:solidFill>
                  <a:latin typeface="Bookman Old Style" panose="02050604050505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TextBox 137">
                <a:extLst>
                  <a:ext uri="{FF2B5EF4-FFF2-40B4-BE49-F238E27FC236}">
                    <a16:creationId xmlns:a16="http://schemas.microsoft.com/office/drawing/2014/main" id="{01506EE2-8082-4262-BCFD-CA380175A0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86346" y="332656"/>
                <a:ext cx="1781862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defTabSz="457200">
                  <a:spcBef>
                    <a:spcPct val="0"/>
                  </a:spcBef>
                  <a:buNone/>
                  <a:defRPr/>
                </a:pPr>
                <a:r>
                  <a:rPr lang="es-AR" altLang="es-AR" sz="2800" b="1" kern="0" dirty="0">
                    <a:solidFill>
                      <a:srgbClr val="4F6228"/>
                    </a:solidFill>
                    <a:latin typeface="+mj-lt"/>
                    <a:cs typeface="Arial" panose="020B0604020202020204" pitchFamily="34" charset="0"/>
                  </a:rPr>
                  <a:t>E</a:t>
                </a:r>
              </a:p>
            </p:txBody>
          </p:sp>
        </p:grpSp>
        <p:pic>
          <p:nvPicPr>
            <p:cNvPr id="30" name="Picture 16" descr="E">
              <a:extLst>
                <a:ext uri="{FF2B5EF4-FFF2-40B4-BE49-F238E27FC236}">
                  <a16:creationId xmlns:a16="http://schemas.microsoft.com/office/drawing/2014/main" id="{76407C88-B52E-4149-8F25-5E616D1C85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9772" y="4083518"/>
              <a:ext cx="1224136" cy="1260000"/>
            </a:xfrm>
            <a:prstGeom prst="diamond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  <a:extLst/>
          </p:spPr>
        </p:pic>
      </p:grpSp>
    </p:spTree>
    <p:extLst>
      <p:ext uri="{BB962C8B-B14F-4D97-AF65-F5344CB8AC3E}">
        <p14:creationId xmlns:p14="http://schemas.microsoft.com/office/powerpoint/2010/main" val="13651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17">
            <a:extLst>
              <a:ext uri="{FF2B5EF4-FFF2-40B4-BE49-F238E27FC236}">
                <a16:creationId xmlns:a16="http://schemas.microsoft.com/office/drawing/2014/main" id="{20A82928-D853-406F-8FED-D5F19F7288B7}"/>
              </a:ext>
            </a:extLst>
          </p:cNvPr>
          <p:cNvSpPr/>
          <p:nvPr/>
        </p:nvSpPr>
        <p:spPr>
          <a:xfrm>
            <a:off x="5626100" y="0"/>
            <a:ext cx="6565900" cy="6858000"/>
          </a:xfrm>
          <a:prstGeom prst="rect">
            <a:avLst/>
          </a:prstGeom>
          <a:gradFill>
            <a:gsLst>
              <a:gs pos="0">
                <a:srgbClr val="2C709D">
                  <a:alpha val="90000"/>
                </a:srgbClr>
              </a:gs>
              <a:gs pos="100000">
                <a:srgbClr val="75D9B5">
                  <a:lumMod val="75000"/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0" name="Straight Connector 159">
            <a:extLst>
              <a:ext uri="{FF2B5EF4-FFF2-40B4-BE49-F238E27FC236}">
                <a16:creationId xmlns:a16="http://schemas.microsoft.com/office/drawing/2014/main" id="{B8B9D6C8-26F0-45AC-939E-D2C09E2CE65A}"/>
              </a:ext>
            </a:extLst>
          </p:cNvPr>
          <p:cNvCxnSpPr/>
          <p:nvPr/>
        </p:nvCxnSpPr>
        <p:spPr>
          <a:xfrm>
            <a:off x="609842" y="5013176"/>
            <a:ext cx="4313930" cy="0"/>
          </a:xfrm>
          <a:prstGeom prst="line">
            <a:avLst/>
          </a:prstGeom>
          <a:noFill/>
          <a:ln w="3175" cap="rnd">
            <a:gradFill>
              <a:gsLst>
                <a:gs pos="0">
                  <a:srgbClr val="2C709D"/>
                </a:gs>
                <a:gs pos="100000">
                  <a:srgbClr val="75D9B5">
                    <a:lumMod val="75000"/>
                  </a:srgbClr>
                </a:gs>
              </a:gsLst>
              <a:lin ang="2700000" scaled="0"/>
            </a:gra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03" name="Group 87">
            <a:extLst>
              <a:ext uri="{FF2B5EF4-FFF2-40B4-BE49-F238E27FC236}">
                <a16:creationId xmlns:a16="http://schemas.microsoft.com/office/drawing/2014/main" id="{43C85BB0-E16D-498F-8BFC-1715B9284375}"/>
              </a:ext>
            </a:extLst>
          </p:cNvPr>
          <p:cNvGrpSpPr/>
          <p:nvPr/>
        </p:nvGrpSpPr>
        <p:grpSpPr>
          <a:xfrm>
            <a:off x="609842" y="1586961"/>
            <a:ext cx="4787117" cy="1402620"/>
            <a:chOff x="423164" y="-58181"/>
            <a:chExt cx="4787117" cy="1402620"/>
          </a:xfrm>
        </p:grpSpPr>
        <p:sp>
          <p:nvSpPr>
            <p:cNvPr id="104" name="TextBox 88">
              <a:extLst>
                <a:ext uri="{FF2B5EF4-FFF2-40B4-BE49-F238E27FC236}">
                  <a16:creationId xmlns:a16="http://schemas.microsoft.com/office/drawing/2014/main" id="{1E59B538-5020-4D2E-A74C-D0513DFB9595}"/>
                </a:ext>
              </a:extLst>
            </p:cNvPr>
            <p:cNvSpPr txBox="1"/>
            <p:nvPr/>
          </p:nvSpPr>
          <p:spPr>
            <a:xfrm>
              <a:off x="423164" y="-58181"/>
              <a:ext cx="4787117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/>
                </a:rPr>
                <a:t>LA NUEVA REGLA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/>
                </a:rPr>
                <a:t>AMAI</a:t>
              </a:r>
            </a:p>
          </p:txBody>
        </p:sp>
        <p:sp>
          <p:nvSpPr>
            <p:cNvPr id="105" name="Line 6">
              <a:extLst>
                <a:ext uri="{FF2B5EF4-FFF2-40B4-BE49-F238E27FC236}">
                  <a16:creationId xmlns:a16="http://schemas.microsoft.com/office/drawing/2014/main" id="{2C3EBC2D-9470-4A6D-87B3-F9CF25E656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800" y="1344439"/>
              <a:ext cx="360000" cy="0"/>
            </a:xfrm>
            <a:prstGeom prst="line">
              <a:avLst/>
            </a:prstGeom>
            <a:noFill/>
            <a:ln w="28575" cap="rnd">
              <a:gradFill>
                <a:gsLst>
                  <a:gs pos="0">
                    <a:srgbClr val="2C709D"/>
                  </a:gs>
                  <a:gs pos="100000">
                    <a:srgbClr val="75D9B5">
                      <a:lumMod val="75000"/>
                    </a:srgbClr>
                  </a:gs>
                </a:gsLst>
                <a:lin ang="2700000" scaled="0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80" name="TextBox 86">
            <a:extLst>
              <a:ext uri="{FF2B5EF4-FFF2-40B4-BE49-F238E27FC236}">
                <a16:creationId xmlns:a16="http://schemas.microsoft.com/office/drawing/2014/main" id="{A53BFA9B-D93F-424F-8C68-D078A2C8C9D9}"/>
              </a:ext>
            </a:extLst>
          </p:cNvPr>
          <p:cNvSpPr txBox="1"/>
          <p:nvPr/>
        </p:nvSpPr>
        <p:spPr>
          <a:xfrm>
            <a:off x="609843" y="3350022"/>
            <a:ext cx="4429904" cy="153888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>
                    <a:lumMod val="50000"/>
                  </a:schemeClr>
                </a:solidFill>
              </a:rPr>
              <a:t>La última regla del Nivel Socioeconómico es la regla 8x7, estuvo vigente desde 2011. Esta regla considera ocho indicadores, usados para generar 7 Niveles Socioeconómicos:</a:t>
            </a:r>
          </a:p>
        </p:txBody>
      </p:sp>
      <p:sp>
        <p:nvSpPr>
          <p:cNvPr id="181" name="Rectangle 7">
            <a:extLst>
              <a:ext uri="{FF2B5EF4-FFF2-40B4-BE49-F238E27FC236}">
                <a16:creationId xmlns:a16="http://schemas.microsoft.com/office/drawing/2014/main" id="{97B83FD7-ECE7-4B3B-8F72-545E9389F044}"/>
              </a:ext>
            </a:extLst>
          </p:cNvPr>
          <p:cNvSpPr/>
          <p:nvPr/>
        </p:nvSpPr>
        <p:spPr>
          <a:xfrm>
            <a:off x="6110056" y="706139"/>
            <a:ext cx="561662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s-MX" sz="2000" dirty="0">
                <a:solidFill>
                  <a:schemeClr val="bg1"/>
                </a:solidFill>
              </a:rPr>
              <a:t>Número de cuartos o habitaciones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s-MX" sz="2000" dirty="0">
                <a:solidFill>
                  <a:schemeClr val="bg1"/>
                </a:solidFill>
              </a:rPr>
              <a:t>Tipo de piso de la Vivienda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s-MX" sz="2000" dirty="0">
                <a:solidFill>
                  <a:schemeClr val="bg1"/>
                </a:solidFill>
              </a:rPr>
              <a:t>Número de baños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s-MX" sz="2000" dirty="0">
                <a:solidFill>
                  <a:schemeClr val="bg1"/>
                </a:solidFill>
              </a:rPr>
              <a:t>Presencia de Regadera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s-MX" sz="2000" dirty="0">
                <a:solidFill>
                  <a:schemeClr val="bg1"/>
                </a:solidFill>
              </a:rPr>
              <a:t>Tenencia de Estufa de gas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s-MX" sz="2000" dirty="0">
                <a:solidFill>
                  <a:schemeClr val="bg1"/>
                </a:solidFill>
              </a:rPr>
              <a:t>Número de focos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s-MX" sz="2000" dirty="0">
                <a:solidFill>
                  <a:schemeClr val="bg1"/>
                </a:solidFill>
              </a:rPr>
              <a:t>Número de automóviles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s-MX" sz="2000" dirty="0">
                <a:solidFill>
                  <a:schemeClr val="bg1"/>
                </a:solidFill>
              </a:rPr>
              <a:t>Escolaridad de la persona que más aporta</a:t>
            </a:r>
          </a:p>
        </p:txBody>
      </p:sp>
      <p:sp>
        <p:nvSpPr>
          <p:cNvPr id="182" name="TextBox 9">
            <a:extLst>
              <a:ext uri="{FF2B5EF4-FFF2-40B4-BE49-F238E27FC236}">
                <a16:creationId xmlns:a16="http://schemas.microsoft.com/office/drawing/2014/main" id="{8C59F5AD-75B4-428F-B20B-3BBFA57A839F}"/>
              </a:ext>
            </a:extLst>
          </p:cNvPr>
          <p:cNvSpPr txBox="1"/>
          <p:nvPr/>
        </p:nvSpPr>
        <p:spPr>
          <a:xfrm>
            <a:off x="1631504" y="5893417"/>
            <a:ext cx="8640960" cy="707886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solidFill>
                  <a:schemeClr val="bg1"/>
                </a:solidFill>
              </a:rPr>
              <a:t>Algunos de esos indicadores, eran difíciles de recolectar en la práctica o preocupaban al gremio de alguna forma.</a:t>
            </a:r>
          </a:p>
        </p:txBody>
      </p:sp>
    </p:spTree>
    <p:extLst>
      <p:ext uri="{BB962C8B-B14F-4D97-AF65-F5344CB8AC3E}">
        <p14:creationId xmlns:p14="http://schemas.microsoft.com/office/powerpoint/2010/main" val="89257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26140</TotalTime>
  <Words>1902</Words>
  <Application>Microsoft Office PowerPoint</Application>
  <PresentationFormat>Panorámica</PresentationFormat>
  <Paragraphs>222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4" baseType="lpstr">
      <vt:lpstr>MS PGothic</vt:lpstr>
      <vt:lpstr>MS PGothic</vt:lpstr>
      <vt:lpstr>Aharoni</vt:lpstr>
      <vt:lpstr>Arial</vt:lpstr>
      <vt:lpstr>Bookman Old Style</vt:lpstr>
      <vt:lpstr>Calibri</vt:lpstr>
      <vt:lpstr>Century Gothic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Grajales, Carlos {PI}</dc:creator>
  <cp:lastModifiedBy>Javier Suarez Morales</cp:lastModifiedBy>
  <cp:revision>176</cp:revision>
  <dcterms:created xsi:type="dcterms:W3CDTF">2017-05-15T14:36:46Z</dcterms:created>
  <dcterms:modified xsi:type="dcterms:W3CDTF">2018-06-07T05:59:20Z</dcterms:modified>
</cp:coreProperties>
</file>